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7"/>
  </p:notesMasterIdLst>
  <p:handoutMasterIdLst>
    <p:handoutMasterId r:id="rId38"/>
  </p:handoutMasterIdLst>
  <p:sldIdLst>
    <p:sldId id="289"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90" r:id="rId19"/>
    <p:sldId id="273" r:id="rId20"/>
    <p:sldId id="274" r:id="rId21"/>
    <p:sldId id="275" r:id="rId22"/>
    <p:sldId id="276" r:id="rId23"/>
    <p:sldId id="277" r:id="rId24"/>
    <p:sldId id="278" r:id="rId25"/>
    <p:sldId id="279" r:id="rId26"/>
    <p:sldId id="280" r:id="rId27"/>
    <p:sldId id="281" r:id="rId28"/>
    <p:sldId id="291" r:id="rId29"/>
    <p:sldId id="282" r:id="rId30"/>
    <p:sldId id="283" r:id="rId31"/>
    <p:sldId id="284" r:id="rId32"/>
    <p:sldId id="285" r:id="rId33"/>
    <p:sldId id="286" r:id="rId34"/>
    <p:sldId id="287" r:id="rId35"/>
    <p:sldId id="288"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8" d="100"/>
          <a:sy n="88" d="100"/>
        </p:scale>
        <p:origin x="-132" y="-504"/>
      </p:cViewPr>
      <p:guideLst>
        <p:guide orient="horz" pos="2160"/>
        <p:guide pos="3840"/>
      </p:guideLst>
    </p:cSldViewPr>
  </p:slid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mtClean="0"/>
              <a:t>blabla</a:t>
            </a:r>
            <a:endParaRPr lang="el-G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2AE896-08D0-4225-B807-E9B74D83ADA9}" type="datetimeFigureOut">
              <a:rPr lang="el-GR" smtClean="0"/>
              <a:t>23/7/2018</a:t>
            </a:fld>
            <a:endParaRPr lang="el-G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endParaRPr lang="el-GR" dirty="0"/>
          </a:p>
        </p:txBody>
      </p:sp>
    </p:spTree>
    <p:extLst>
      <p:ext uri="{BB962C8B-B14F-4D97-AF65-F5344CB8AC3E}">
        <p14:creationId xmlns:p14="http://schemas.microsoft.com/office/powerpoint/2010/main" val="91070296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mtClean="0"/>
              <a:t>blabla</a:t>
            </a:r>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4DD4C0-1DA8-4BBF-AE4A-1FA394E25254}" type="datetimeFigureOut">
              <a:rPr lang="el-GR" smtClean="0"/>
              <a:t>23/7/2018</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174D7B-8663-4A19-9C7A-40A780FB5890}" type="slidenum">
              <a:rPr lang="el-GR" smtClean="0"/>
              <a:t>‹#›</a:t>
            </a:fld>
            <a:endParaRPr lang="el-GR"/>
          </a:p>
        </p:txBody>
      </p:sp>
    </p:spTree>
    <p:extLst>
      <p:ext uri="{BB962C8B-B14F-4D97-AF65-F5344CB8AC3E}">
        <p14:creationId xmlns:p14="http://schemas.microsoft.com/office/powerpoint/2010/main" val="3663154003"/>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DIMITRIOS S.MILIOS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DIMITRIOS S.MILIOS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DIMITRIOS S.MILIOS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DIMITRIOS S.MILIOS                                      </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DIMITRIOS S.MILIOS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DIMITRIOS S.MILIOS                                      </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DIMITRIOS S.MILIOS                                      </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DIMITRIOS S.MILIOS                                      </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smtClean="0"/>
              <a:t>DIMITRIOS S.MILIOS                                      </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dirty="0" smtClean="0"/>
              <a:t>DIMITRIOS S.MILIOS                                      </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DIMITRIOS S.MILIOS                                      </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smtClean="0"/>
              <a:t>DIMITRIOS S.MILIOS                                      </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oleObject" Target="../embeddings/oleObject1.bin"/><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oleObject" Target="../embeddings/oleObject2.bin"/><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An Intelligent scheme for Outliers’ detection on a Cloudlet</a:t>
            </a:r>
            <a:endParaRPr lang="el-GR"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ln>
            <a:solidFill>
              <a:schemeClr val="accent2">
                <a:lumMod val="75000"/>
              </a:schemeClr>
            </a:solidFill>
          </a:ln>
        </p:spPr>
        <p:txBody>
          <a:bodyPr/>
          <a:lstStyle/>
          <a:p>
            <a:pPr algn="ctr"/>
            <a:endParaRPr lang="en-US" dirty="0" smtClean="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smtClean="0">
              <a:latin typeface="Arial" panose="020B0604020202020204" pitchFamily="34" charset="0"/>
              <a:cs typeface="Arial" panose="020B0604020202020204" pitchFamily="34" charset="0"/>
            </a:endParaRPr>
          </a:p>
          <a:p>
            <a:pPr algn="ctr"/>
            <a:r>
              <a:rPr lang="en-US" sz="2400" b="1" dirty="0" smtClean="0">
                <a:latin typeface="Arial" panose="020B0604020202020204" pitchFamily="34" charset="0"/>
                <a:cs typeface="Arial" panose="020B0604020202020204" pitchFamily="34" charset="0"/>
              </a:rPr>
              <a:t>Dimitrios Milios , M1384</a:t>
            </a:r>
          </a:p>
          <a:p>
            <a:pPr algn="ctr"/>
            <a:r>
              <a:rPr lang="en-US" sz="2400" b="1" dirty="0" smtClean="0">
                <a:latin typeface="Arial" panose="020B0604020202020204" pitchFamily="34" charset="0"/>
                <a:cs typeface="Arial" panose="020B0604020202020204" pitchFamily="34" charset="0"/>
              </a:rPr>
              <a:t>Supervisor: </a:t>
            </a:r>
            <a:r>
              <a:rPr lang="en-US" sz="2400" b="1" dirty="0" smtClean="0">
                <a:latin typeface="Arial" panose="020B0604020202020204" pitchFamily="34" charset="0"/>
                <a:cs typeface="Arial" panose="020B0604020202020204" pitchFamily="34" charset="0"/>
              </a:rPr>
              <a:t>Efstathios Hadjiethythimiades , Associate Professor NKUA</a:t>
            </a:r>
          </a:p>
          <a:p>
            <a:pPr algn="ctr"/>
            <a:r>
              <a:rPr lang="en-US" sz="2400" b="1" dirty="0" smtClean="0">
                <a:latin typeface="Arial" panose="020B0604020202020204" pitchFamily="34" charset="0"/>
                <a:cs typeface="Arial" panose="020B0604020202020204" pitchFamily="34" charset="0"/>
              </a:rPr>
              <a:t>    </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4567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37247"/>
          </a:xfrm>
        </p:spPr>
        <p:txBody>
          <a:bodyPr>
            <a:noAutofit/>
          </a:bodyPr>
          <a:lstStyle/>
          <a:p>
            <a:pPr algn="ctr"/>
            <a:r>
              <a:rPr lang="en-US" sz="4000" dirty="0" smtClean="0">
                <a:latin typeface="Arial" panose="020B0604020202020204" pitchFamily="34" charset="0"/>
                <a:cs typeface="Arial" panose="020B0604020202020204" pitchFamily="34" charset="0"/>
              </a:rPr>
              <a:t>Mobile Cloud Computing : Major Features -Advantages</a:t>
            </a:r>
            <a:endParaRPr lang="el-GR"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sz="2400" dirty="0" smtClean="0">
                <a:latin typeface="Arial" panose="020B0604020202020204" pitchFamily="34" charset="0"/>
                <a:cs typeface="Arial" panose="020B0604020202020204" pitchFamily="34" charset="0"/>
              </a:rPr>
              <a:t> Flexibility/Elasticity</a:t>
            </a:r>
          </a:p>
          <a:p>
            <a:pPr>
              <a:buFont typeface="Wingdings" panose="05000000000000000000" pitchFamily="2" charset="2"/>
              <a:buChar char="v"/>
            </a:pPr>
            <a:r>
              <a:rPr lang="en-US" sz="2400" dirty="0" smtClean="0">
                <a:latin typeface="Arial" panose="020B0604020202020204" pitchFamily="34" charset="0"/>
                <a:cs typeface="Arial" panose="020B0604020202020204" pitchFamily="34" charset="0"/>
              </a:rPr>
              <a:t> Scalability </a:t>
            </a:r>
            <a:r>
              <a:rPr lang="en-US" sz="2400" dirty="0">
                <a:latin typeface="Arial" panose="020B0604020202020204" pitchFamily="34" charset="0"/>
                <a:cs typeface="Arial" panose="020B0604020202020204" pitchFamily="34" charset="0"/>
              </a:rPr>
              <a:t>of </a:t>
            </a:r>
            <a:r>
              <a:rPr lang="en-US" sz="2400" dirty="0" smtClean="0">
                <a:latin typeface="Arial" panose="020B0604020202020204" pitchFamily="34" charset="0"/>
                <a:cs typeface="Arial" panose="020B0604020202020204" pitchFamily="34" charset="0"/>
              </a:rPr>
              <a:t>Infrastructure</a:t>
            </a:r>
          </a:p>
          <a:p>
            <a:pPr>
              <a:buFont typeface="Wingdings" panose="05000000000000000000" pitchFamily="2" charset="2"/>
              <a:buChar char="v"/>
            </a:pPr>
            <a:r>
              <a:rPr lang="en-US" sz="2400" dirty="0">
                <a:latin typeface="Arial" panose="020B0604020202020204" pitchFamily="34" charset="0"/>
                <a:cs typeface="Arial" panose="020B0604020202020204" pitchFamily="34" charset="0"/>
              </a:rPr>
              <a:t> Broad Network </a:t>
            </a:r>
            <a:r>
              <a:rPr lang="en-US" sz="2400" dirty="0" smtClean="0">
                <a:latin typeface="Arial" panose="020B0604020202020204" pitchFamily="34" charset="0"/>
                <a:cs typeface="Arial" panose="020B0604020202020204" pitchFamily="34" charset="0"/>
              </a:rPr>
              <a:t>Access</a:t>
            </a:r>
          </a:p>
          <a:p>
            <a:pPr>
              <a:buFont typeface="Wingdings" panose="05000000000000000000" pitchFamily="2" charset="2"/>
              <a:buChar char="v"/>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Location Independence</a:t>
            </a:r>
          </a:p>
          <a:p>
            <a:pPr>
              <a:buFont typeface="Wingdings" panose="05000000000000000000" pitchFamily="2" charset="2"/>
              <a:buChar char="v"/>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Reliability</a:t>
            </a:r>
          </a:p>
          <a:p>
            <a:pPr>
              <a:buFont typeface="Wingdings" panose="05000000000000000000" pitchFamily="2" charset="2"/>
              <a:buChar char="v"/>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Decrease WAN latency</a:t>
            </a:r>
          </a:p>
          <a:p>
            <a:pPr>
              <a:buFont typeface="Wingdings" panose="05000000000000000000" pitchFamily="2" charset="2"/>
              <a:buChar char="v"/>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Storage , computing and power resource of mobiles</a:t>
            </a:r>
          </a:p>
          <a:p>
            <a:pPr marL="0" indent="0">
              <a:buNone/>
            </a:pP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2868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68439"/>
          </a:xfrm>
        </p:spPr>
        <p:txBody>
          <a:bodyPr>
            <a:normAutofit/>
          </a:bodyPr>
          <a:lstStyle/>
          <a:p>
            <a:pPr algn="ctr"/>
            <a:r>
              <a:rPr lang="en-US" sz="4000" dirty="0" smtClean="0">
                <a:latin typeface="Arial" panose="020B0604020202020204" pitchFamily="34" charset="0"/>
                <a:cs typeface="Arial" panose="020B0604020202020204" pitchFamily="34" charset="0"/>
              </a:rPr>
              <a:t>Mobile Cloud Computing : Challenges(1/2)</a:t>
            </a:r>
            <a:endParaRPr lang="el-GR"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v"/>
            </a:pPr>
            <a:r>
              <a:rPr lang="en-US" sz="2600" dirty="0" smtClean="0">
                <a:latin typeface="Arial" panose="020B0604020202020204" pitchFamily="34" charset="0"/>
                <a:cs typeface="Arial" panose="020B0604020202020204" pitchFamily="34" charset="0"/>
              </a:rPr>
              <a:t> Low Bandwidth</a:t>
            </a:r>
          </a:p>
          <a:p>
            <a:pPr>
              <a:buFont typeface="Wingdings" panose="05000000000000000000" pitchFamily="2" charset="2"/>
              <a:buChar char="v"/>
            </a:pP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Security </a:t>
            </a:r>
            <a:r>
              <a:rPr lang="en-US" sz="2600" dirty="0">
                <a:latin typeface="Arial" panose="020B0604020202020204" pitchFamily="34" charset="0"/>
                <a:cs typeface="Arial" panose="020B0604020202020204" pitchFamily="34" charset="0"/>
              </a:rPr>
              <a:t>and Privacy in the </a:t>
            </a:r>
            <a:r>
              <a:rPr lang="en-US" sz="2600" dirty="0" smtClean="0">
                <a:latin typeface="Arial" panose="020B0604020202020204" pitchFamily="34" charset="0"/>
                <a:cs typeface="Arial" panose="020B0604020202020204" pitchFamily="34" charset="0"/>
              </a:rPr>
              <a:t>Cloud</a:t>
            </a:r>
          </a:p>
          <a:p>
            <a:pPr>
              <a:buFont typeface="Wingdings" panose="05000000000000000000" pitchFamily="2" charset="2"/>
              <a:buChar char="v"/>
            </a:pPr>
            <a:r>
              <a:rPr lang="en-US" sz="2600" dirty="0">
                <a:latin typeface="Arial" panose="020B0604020202020204" pitchFamily="34" charset="0"/>
                <a:cs typeface="Arial" panose="020B0604020202020204" pitchFamily="34" charset="0"/>
              </a:rPr>
              <a:t> Prone to </a:t>
            </a:r>
            <a:r>
              <a:rPr lang="en-US" sz="2600" dirty="0" smtClean="0">
                <a:latin typeface="Arial" panose="020B0604020202020204" pitchFamily="34" charset="0"/>
                <a:cs typeface="Arial" panose="020B0604020202020204" pitchFamily="34" charset="0"/>
              </a:rPr>
              <a:t>Attack</a:t>
            </a:r>
          </a:p>
          <a:p>
            <a:pPr>
              <a:buFont typeface="Wingdings" panose="05000000000000000000" pitchFamily="2" charset="2"/>
              <a:buChar char="v"/>
            </a:pP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Dependency </a:t>
            </a:r>
            <a:r>
              <a:rPr lang="en-US" sz="2600" dirty="0">
                <a:latin typeface="Arial" panose="020B0604020202020204" pitchFamily="34" charset="0"/>
                <a:cs typeface="Arial" panose="020B0604020202020204" pitchFamily="34" charset="0"/>
              </a:rPr>
              <a:t>and Vendor </a:t>
            </a:r>
            <a:r>
              <a:rPr lang="en-US" sz="2600" dirty="0" smtClean="0">
                <a:latin typeface="Arial" panose="020B0604020202020204" pitchFamily="34" charset="0"/>
                <a:cs typeface="Arial" panose="020B0604020202020204" pitchFamily="34" charset="0"/>
              </a:rPr>
              <a:t>Lock-In</a:t>
            </a:r>
          </a:p>
          <a:p>
            <a:pPr>
              <a:buFont typeface="Wingdings" panose="05000000000000000000" pitchFamily="2" charset="2"/>
              <a:buChar char="v"/>
            </a:pP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Limited </a:t>
            </a:r>
            <a:r>
              <a:rPr lang="en-US" sz="2600" dirty="0">
                <a:latin typeface="Arial" panose="020B0604020202020204" pitchFamily="34" charset="0"/>
                <a:cs typeface="Arial" panose="020B0604020202020204" pitchFamily="34" charset="0"/>
              </a:rPr>
              <a:t>Control and </a:t>
            </a:r>
            <a:r>
              <a:rPr lang="en-US" sz="2600" dirty="0" smtClean="0">
                <a:latin typeface="Arial" panose="020B0604020202020204" pitchFamily="34" charset="0"/>
                <a:cs typeface="Arial" panose="020B0604020202020204" pitchFamily="34" charset="0"/>
              </a:rPr>
              <a:t>Flexibility</a:t>
            </a:r>
          </a:p>
          <a:p>
            <a:pPr>
              <a:buFont typeface="Wingdings" panose="05000000000000000000" pitchFamily="2" charset="2"/>
              <a:buChar char="v"/>
            </a:pP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Increased Vulnerability</a:t>
            </a:r>
          </a:p>
          <a:p>
            <a:pPr>
              <a:buFont typeface="Wingdings" panose="05000000000000000000" pitchFamily="2" charset="2"/>
              <a:buChar char="v"/>
            </a:pP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Loss </a:t>
            </a:r>
            <a:r>
              <a:rPr lang="en-US" sz="2600" dirty="0">
                <a:latin typeface="Arial" panose="020B0604020202020204" pitchFamily="34" charset="0"/>
                <a:cs typeface="Arial" panose="020B0604020202020204" pitchFamily="34" charset="0"/>
              </a:rPr>
              <a:t>of </a:t>
            </a:r>
            <a:r>
              <a:rPr lang="en-US" sz="2600" dirty="0" smtClean="0">
                <a:latin typeface="Arial" panose="020B0604020202020204" pitchFamily="34" charset="0"/>
                <a:cs typeface="Arial" panose="020B0604020202020204" pitchFamily="34" charset="0"/>
              </a:rPr>
              <a:t>connection</a:t>
            </a:r>
          </a:p>
          <a:p>
            <a:pPr>
              <a:buFont typeface="Wingdings" panose="05000000000000000000" pitchFamily="2" charset="2"/>
              <a:buChar char="v"/>
            </a:pP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Bandwidth/Latency</a:t>
            </a:r>
          </a:p>
          <a:p>
            <a:pPr>
              <a:buFont typeface="Wingdings" panose="05000000000000000000" pitchFamily="2" charset="2"/>
              <a:buChar char="v"/>
            </a:pP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Limited </a:t>
            </a:r>
            <a:r>
              <a:rPr lang="en-US" sz="2600" dirty="0">
                <a:latin typeface="Arial" panose="020B0604020202020204" pitchFamily="34" charset="0"/>
                <a:cs typeface="Arial" panose="020B0604020202020204" pitchFamily="34" charset="0"/>
              </a:rPr>
              <a:t>resources</a:t>
            </a:r>
            <a:endParaRPr lang="el-GR"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541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875991"/>
          </a:xfrm>
        </p:spPr>
        <p:txBody>
          <a:bodyPr>
            <a:noAutofit/>
          </a:bodyPr>
          <a:lstStyle/>
          <a:p>
            <a:pPr algn="ctr"/>
            <a:r>
              <a:rPr lang="en-US" sz="4000" dirty="0" smtClean="0">
                <a:latin typeface="Arial" panose="020B0604020202020204" pitchFamily="34" charset="0"/>
                <a:cs typeface="Arial" panose="020B0604020202020204" pitchFamily="34" charset="0"/>
              </a:rPr>
              <a:t>Mobile Cloud Computing : Challenges (2/2)</a:t>
            </a:r>
            <a:endParaRPr lang="el-GR"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97280" y="1845733"/>
            <a:ext cx="10058400" cy="4476689"/>
          </a:xfrm>
        </p:spPr>
        <p:txBody>
          <a:bodyPr>
            <a:noAutofit/>
          </a:bodyPr>
          <a:lstStyle/>
          <a:p>
            <a:pPr marL="0" indent="0">
              <a:buNone/>
            </a:pPr>
            <a:r>
              <a:rPr lang="en-US" sz="2400" dirty="0" smtClean="0">
                <a:latin typeface="Arial" panose="020B0604020202020204" pitchFamily="34" charset="0"/>
                <a:cs typeface="Arial" panose="020B0604020202020204" pitchFamily="34" charset="0"/>
              </a:rPr>
              <a:t>Recommended solutions for the challenges are given regarding :</a:t>
            </a:r>
          </a:p>
          <a:p>
            <a:pPr>
              <a:buFont typeface="Wingdings" panose="05000000000000000000" pitchFamily="2" charset="2"/>
              <a:buChar char="v"/>
            </a:pPr>
            <a:r>
              <a:rPr lang="en-US" sz="2400" dirty="0" smtClean="0">
                <a:latin typeface="Arial" panose="020B0604020202020204" pitchFamily="34" charset="0"/>
                <a:cs typeface="Arial" panose="020B0604020202020204" pitchFamily="34" charset="0"/>
              </a:rPr>
              <a:t> Privacy </a:t>
            </a:r>
            <a:r>
              <a:rPr lang="en-US" sz="2400" dirty="0">
                <a:latin typeface="Arial" panose="020B0604020202020204" pitchFamily="34" charset="0"/>
                <a:cs typeface="Arial" panose="020B0604020202020204" pitchFamily="34" charset="0"/>
              </a:rPr>
              <a:t>and </a:t>
            </a:r>
            <a:r>
              <a:rPr lang="en-US" sz="2400" dirty="0" smtClean="0">
                <a:latin typeface="Arial" panose="020B0604020202020204" pitchFamily="34" charset="0"/>
                <a:cs typeface="Arial" panose="020B0604020202020204" pitchFamily="34" charset="0"/>
              </a:rPr>
              <a:t>Confidentiality</a:t>
            </a:r>
          </a:p>
          <a:p>
            <a:pPr>
              <a:buFont typeface="Wingdings" panose="05000000000000000000" pitchFamily="2" charset="2"/>
              <a:buChar char="v"/>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Data Integrity</a:t>
            </a:r>
          </a:p>
          <a:p>
            <a:pPr>
              <a:buFont typeface="Wingdings" panose="05000000000000000000" pitchFamily="2" charset="2"/>
              <a:buChar char="v"/>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Data Location and Relocation</a:t>
            </a:r>
          </a:p>
          <a:p>
            <a:pPr>
              <a:buFont typeface="Wingdings" panose="05000000000000000000" pitchFamily="2" charset="2"/>
              <a:buChar char="v"/>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Data Availability</a:t>
            </a:r>
          </a:p>
          <a:p>
            <a:pPr marL="0" indent="0">
              <a:buNone/>
            </a:pPr>
            <a:r>
              <a:rPr lang="en-US" sz="2400" dirty="0" smtClean="0">
                <a:latin typeface="Arial" panose="020B0604020202020204" pitchFamily="34" charset="0"/>
                <a:cs typeface="Arial" panose="020B0604020202020204" pitchFamily="34" charset="0"/>
              </a:rPr>
              <a:t>Not sufficient solutions are not given yet regarding :</a:t>
            </a:r>
          </a:p>
          <a:p>
            <a:pPr>
              <a:buFont typeface="Wingdings" panose="05000000000000000000" pitchFamily="2" charset="2"/>
              <a:buChar char="v"/>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Supporting </a:t>
            </a:r>
            <a:r>
              <a:rPr lang="en-US" sz="2400" dirty="0">
                <a:latin typeface="Arial" panose="020B0604020202020204" pitchFamily="34" charset="0"/>
                <a:cs typeface="Arial" panose="020B0604020202020204" pitchFamily="34" charset="0"/>
              </a:rPr>
              <a:t>continuous mobility while ensuring connectivity to the </a:t>
            </a:r>
            <a:r>
              <a:rPr lang="en-US" sz="2400" dirty="0" smtClean="0">
                <a:latin typeface="Arial" panose="020B0604020202020204" pitchFamily="34" charset="0"/>
                <a:cs typeface="Arial" panose="020B0604020202020204" pitchFamily="34" charset="0"/>
              </a:rPr>
              <a:t>Cloud</a:t>
            </a:r>
          </a:p>
          <a:p>
            <a:pPr>
              <a:buFont typeface="Wingdings" panose="05000000000000000000" pitchFamily="2" charset="2"/>
              <a:buChar char="v"/>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Security </a:t>
            </a:r>
            <a:r>
              <a:rPr lang="en-US" sz="2400" dirty="0">
                <a:latin typeface="Arial" panose="020B0604020202020204" pitchFamily="34" charset="0"/>
                <a:cs typeface="Arial" panose="020B0604020202020204" pitchFamily="34" charset="0"/>
              </a:rPr>
              <a:t>in Mobile </a:t>
            </a:r>
            <a:r>
              <a:rPr lang="en-US" sz="2400" dirty="0" smtClean="0">
                <a:latin typeface="Arial" panose="020B0604020202020204" pitchFamily="34" charset="0"/>
                <a:cs typeface="Arial" panose="020B0604020202020204" pitchFamily="34" charset="0"/>
              </a:rPr>
              <a:t>Clouds</a:t>
            </a:r>
          </a:p>
          <a:p>
            <a:pPr>
              <a:buFont typeface="Wingdings" panose="05000000000000000000" pitchFamily="2" charset="2"/>
              <a:buChar char="v"/>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Incentives </a:t>
            </a:r>
            <a:r>
              <a:rPr lang="en-US" sz="2400" dirty="0">
                <a:latin typeface="Arial" panose="020B0604020202020204" pitchFamily="34" charset="0"/>
                <a:cs typeface="Arial" panose="020B0604020202020204" pitchFamily="34" charset="0"/>
              </a:rPr>
              <a:t>for surrogates</a:t>
            </a:r>
            <a:endParaRPr lang="el-G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7068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68440"/>
          </a:xfrm>
        </p:spPr>
        <p:txBody>
          <a:bodyPr>
            <a:normAutofit/>
          </a:bodyPr>
          <a:lstStyle/>
          <a:p>
            <a:pPr algn="ctr"/>
            <a:r>
              <a:rPr lang="en-US" sz="4000" dirty="0" smtClean="0">
                <a:latin typeface="Arial" panose="020B0604020202020204" pitchFamily="34" charset="0"/>
                <a:cs typeface="Arial" panose="020B0604020202020204" pitchFamily="34" charset="0"/>
              </a:rPr>
              <a:t>Cloudlet : Definition and Architecture</a:t>
            </a:r>
            <a:endParaRPr lang="el-GR"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a:t> </a:t>
            </a:r>
            <a:r>
              <a:rPr lang="en-US" sz="2400" b="1" dirty="0" smtClean="0">
                <a:latin typeface="Arial" panose="020B0604020202020204" pitchFamily="34" charset="0"/>
                <a:cs typeface="Arial" panose="020B0604020202020204" pitchFamily="34" charset="0"/>
              </a:rPr>
              <a:t>Cloudlet:</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is a computer or a cluster of computers connected at the edge of the network to provide low-latency access to Computing resources for mobile devices. </a:t>
            </a:r>
            <a:endParaRPr lang="en-US" sz="2400" dirty="0" smtClean="0">
              <a:latin typeface="Arial" panose="020B0604020202020204" pitchFamily="34" charset="0"/>
              <a:cs typeface="Arial" panose="020B0604020202020204" pitchFamily="34" charset="0"/>
            </a:endParaRPr>
          </a:p>
          <a:p>
            <a:pPr>
              <a:buFont typeface="Wingdings" panose="05000000000000000000" pitchFamily="2" charset="2"/>
              <a:buChar char="v"/>
            </a:pPr>
            <a:r>
              <a:rPr lang="en-US" sz="2400" b="1" dirty="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Cloudlet architecture : </a:t>
            </a:r>
            <a:r>
              <a:rPr lang="en-US" sz="2400" dirty="0">
                <a:latin typeface="Arial" panose="020B0604020202020204" pitchFamily="34" charset="0"/>
                <a:cs typeface="Arial" panose="020B0604020202020204" pitchFamily="34" charset="0"/>
              </a:rPr>
              <a:t>Cloudlet is considered as the middle tier of a 3-tier hierarchy: mobile device, Cloudlet and Cloud. </a:t>
            </a:r>
            <a:endParaRPr lang="en-US" sz="2400" dirty="0" smtClean="0">
              <a:latin typeface="Arial" panose="020B0604020202020204" pitchFamily="34" charset="0"/>
              <a:cs typeface="Arial" panose="020B0604020202020204" pitchFamily="34" charset="0"/>
            </a:endParaRPr>
          </a:p>
          <a:p>
            <a:pPr algn="ctr">
              <a:buFont typeface="Arial" panose="020B0604020202020204" pitchFamily="34" charset="0"/>
              <a:buChar char="•"/>
            </a:pPr>
            <a:endParaRPr lang="el-GR"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0715" y="3847680"/>
            <a:ext cx="3867690" cy="2200423"/>
          </a:xfrm>
          <a:prstGeom prst="rect">
            <a:avLst/>
          </a:prstGeom>
        </p:spPr>
      </p:pic>
    </p:spTree>
    <p:extLst>
      <p:ext uri="{BB962C8B-B14F-4D97-AF65-F5344CB8AC3E}">
        <p14:creationId xmlns:p14="http://schemas.microsoft.com/office/powerpoint/2010/main" val="796232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68440"/>
          </a:xfrm>
        </p:spPr>
        <p:txBody>
          <a:bodyPr>
            <a:normAutofit/>
          </a:bodyPr>
          <a:lstStyle/>
          <a:p>
            <a:pPr algn="ctr"/>
            <a:r>
              <a:rPr lang="en-US" sz="4000" dirty="0" smtClean="0">
                <a:latin typeface="Arial" panose="020B0604020202020204" pitchFamily="34" charset="0"/>
                <a:cs typeface="Arial" panose="020B0604020202020204" pitchFamily="34" charset="0"/>
              </a:rPr>
              <a:t>Cloudlet : Infrastructure types</a:t>
            </a:r>
            <a:endParaRPr lang="el-GR"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a:bodyPr>
          <a:lstStyle/>
          <a:p>
            <a:pPr>
              <a:buFont typeface="Wingdings" panose="05000000000000000000" pitchFamily="2" charset="2"/>
              <a:buChar char="v"/>
            </a:pPr>
            <a:r>
              <a:rPr lang="en-US" sz="2600" b="1" dirty="0" smtClean="0">
                <a:latin typeface="Arial" panose="020B0604020202020204" pitchFamily="34" charset="0"/>
                <a:cs typeface="Arial" panose="020B0604020202020204" pitchFamily="34" charset="0"/>
              </a:rPr>
              <a:t>VM based approach :	</a:t>
            </a:r>
          </a:p>
          <a:p>
            <a:pPr lvl="2">
              <a:buFont typeface="Arial" panose="020B0604020202020204" pitchFamily="34" charset="0"/>
              <a:buChar char="•"/>
            </a:pPr>
            <a:r>
              <a:rPr lang="en-US" sz="2200" dirty="0" smtClean="0">
                <a:latin typeface="Arial" panose="020B0604020202020204" pitchFamily="34" charset="0"/>
                <a:cs typeface="Arial" panose="020B0604020202020204" pitchFamily="34" charset="0"/>
              </a:rPr>
              <a:t>A </a:t>
            </a:r>
            <a:r>
              <a:rPr lang="en-US" sz="2200" dirty="0">
                <a:latin typeface="Arial" panose="020B0604020202020204" pitchFamily="34" charset="0"/>
                <a:cs typeface="Arial" panose="020B0604020202020204" pitchFamily="34" charset="0"/>
              </a:rPr>
              <a:t>mobile user exploits virtual machine (VM) technology to rapidly instantiate customized service software </a:t>
            </a:r>
            <a:r>
              <a:rPr lang="en-US" sz="2200" dirty="0" smtClean="0">
                <a:latin typeface="Arial" panose="020B0604020202020204" pitchFamily="34" charset="0"/>
                <a:cs typeface="Arial" panose="020B0604020202020204" pitchFamily="34" charset="0"/>
              </a:rPr>
              <a:t>on </a:t>
            </a:r>
            <a:r>
              <a:rPr lang="en-US" sz="2200" dirty="0">
                <a:latin typeface="Arial" panose="020B0604020202020204" pitchFamily="34" charset="0"/>
                <a:cs typeface="Arial" panose="020B0604020202020204" pitchFamily="34" charset="0"/>
              </a:rPr>
              <a:t>a nearby Cloudlet and then uses that service over a wireless LAN, the mobile device typically functions as a thin client with respect to the service</a:t>
            </a:r>
            <a:r>
              <a:rPr lang="en-US" sz="2200" dirty="0" smtClean="0">
                <a:latin typeface="Arial" panose="020B0604020202020204" pitchFamily="34" charset="0"/>
                <a:cs typeface="Arial" panose="020B0604020202020204" pitchFamily="34" charset="0"/>
              </a:rPr>
              <a:t>.</a:t>
            </a:r>
          </a:p>
          <a:p>
            <a:pPr lvl="2">
              <a:buFont typeface="Arial" panose="020B0604020202020204" pitchFamily="34" charset="0"/>
              <a:buChar char="•"/>
            </a:pPr>
            <a:r>
              <a:rPr lang="en-US" sz="2200" dirty="0" smtClean="0">
                <a:latin typeface="Arial" panose="020B0604020202020204" pitchFamily="34" charset="0"/>
                <a:cs typeface="Arial" panose="020B0604020202020204" pitchFamily="34" charset="0"/>
              </a:rPr>
              <a:t>A </a:t>
            </a:r>
            <a:r>
              <a:rPr lang="en-US" sz="2200" dirty="0">
                <a:latin typeface="Arial" panose="020B0604020202020204" pitchFamily="34" charset="0"/>
                <a:cs typeface="Arial" panose="020B0604020202020204" pitchFamily="34" charset="0"/>
              </a:rPr>
              <a:t>Cloudlet is a trusted, resource-rich computer or cluster of computers that’s well-connected to the </a:t>
            </a:r>
            <a:r>
              <a:rPr lang="en-US" sz="2200" dirty="0" smtClean="0">
                <a:latin typeface="Arial" panose="020B0604020202020204" pitchFamily="34" charset="0"/>
                <a:cs typeface="Arial" panose="020B0604020202020204" pitchFamily="34" charset="0"/>
              </a:rPr>
              <a:t>Internet </a:t>
            </a:r>
            <a:r>
              <a:rPr lang="en-US" sz="2200" dirty="0">
                <a:latin typeface="Arial" panose="020B0604020202020204" pitchFamily="34" charset="0"/>
                <a:cs typeface="Arial" panose="020B0604020202020204" pitchFamily="34" charset="0"/>
              </a:rPr>
              <a:t>and available for use by nearby mobile devices</a:t>
            </a:r>
            <a:r>
              <a:rPr lang="en-US" sz="2200" dirty="0" smtClean="0">
                <a:latin typeface="Arial" panose="020B0604020202020204" pitchFamily="34" charset="0"/>
                <a:cs typeface="Arial" panose="020B0604020202020204" pitchFamily="34" charset="0"/>
              </a:rPr>
              <a:t>.</a:t>
            </a:r>
            <a:endParaRPr lang="el-GR" sz="2200" dirty="0">
              <a:latin typeface="Arial" panose="020B0604020202020204" pitchFamily="34" charset="0"/>
              <a:cs typeface="Arial" panose="020B0604020202020204" pitchFamily="34" charset="0"/>
            </a:endParaRPr>
          </a:p>
          <a:p>
            <a:pPr>
              <a:buFont typeface="Wingdings" panose="05000000000000000000" pitchFamily="2" charset="2"/>
              <a:buChar char="v"/>
            </a:pPr>
            <a:r>
              <a:rPr lang="en-US" b="1" dirty="0">
                <a:latin typeface="Arial" panose="020B0604020202020204" pitchFamily="34" charset="0"/>
                <a:cs typeface="Arial" panose="020B0604020202020204" pitchFamily="34" charset="0"/>
              </a:rPr>
              <a:t> </a:t>
            </a:r>
            <a:r>
              <a:rPr lang="en-US" sz="2600" b="1" dirty="0" smtClean="0">
                <a:latin typeface="Arial" panose="020B0604020202020204" pitchFamily="34" charset="0"/>
                <a:cs typeface="Arial" panose="020B0604020202020204" pitchFamily="34" charset="0"/>
              </a:rPr>
              <a:t>Dynamic VM synthesis :</a:t>
            </a:r>
          </a:p>
          <a:p>
            <a:pPr lvl="3">
              <a:buFont typeface="Arial" panose="020B0604020202020204" pitchFamily="34" charset="0"/>
              <a:buChar char="•"/>
            </a:pPr>
            <a:r>
              <a:rPr lang="en-US" sz="2200" dirty="0" smtClean="0">
                <a:latin typeface="Arial" panose="020B0604020202020204" pitchFamily="34" charset="0"/>
                <a:cs typeface="Arial" panose="020B0604020202020204" pitchFamily="34" charset="0"/>
              </a:rPr>
              <a:t>A </a:t>
            </a:r>
            <a:r>
              <a:rPr lang="en-US" sz="2200" dirty="0">
                <a:latin typeface="Arial" panose="020B0604020202020204" pitchFamily="34" charset="0"/>
                <a:cs typeface="Arial" panose="020B0604020202020204" pitchFamily="34" charset="0"/>
              </a:rPr>
              <a:t>mobile device delivers a small VM overlay to the Cloudlet infrastructure that already possesses the base VM from which this overlay was derived. </a:t>
            </a:r>
            <a:endParaRPr lang="en-US" sz="2200" dirty="0" smtClean="0">
              <a:latin typeface="Arial" panose="020B0604020202020204" pitchFamily="34" charset="0"/>
              <a:cs typeface="Arial" panose="020B0604020202020204" pitchFamily="34" charset="0"/>
            </a:endParaRPr>
          </a:p>
          <a:p>
            <a:pPr lvl="3">
              <a:buFont typeface="Arial" panose="020B0604020202020204" pitchFamily="34" charset="0"/>
              <a:buChar char="•"/>
            </a:pPr>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infrastructure applies the overlay to the base to derive the launch VM, which starts executing in the precise state in which it was suspended</a:t>
            </a:r>
            <a:r>
              <a:rPr lang="en-US" sz="2200" dirty="0" smtClean="0">
                <a:latin typeface="Arial" panose="020B0604020202020204" pitchFamily="34" charset="0"/>
                <a:cs typeface="Arial" panose="020B0604020202020204" pitchFamily="34" charset="0"/>
              </a:rPr>
              <a:t>.</a:t>
            </a:r>
            <a:endParaRPr lang="en-US" sz="2200" b="1" dirty="0" smtClean="0">
              <a:latin typeface="Arial" panose="020B0604020202020204" pitchFamily="34" charset="0"/>
              <a:cs typeface="Arial" panose="020B0604020202020204" pitchFamily="34" charset="0"/>
            </a:endParaRPr>
          </a:p>
          <a:p>
            <a:pPr lvl="3">
              <a:buFont typeface="Arial" panose="020B0604020202020204" pitchFamily="34" charset="0"/>
              <a:buChar char="•"/>
            </a:pP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367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68439"/>
          </a:xfrm>
        </p:spPr>
        <p:txBody>
          <a:bodyPr>
            <a:normAutofit/>
          </a:bodyPr>
          <a:lstStyle/>
          <a:p>
            <a:pPr algn="ctr"/>
            <a:r>
              <a:rPr lang="en-US" sz="4000" dirty="0" smtClean="0">
                <a:latin typeface="Arial" panose="020B0604020202020204" pitchFamily="34" charset="0"/>
                <a:cs typeface="Arial" panose="020B0604020202020204" pitchFamily="34" charset="0"/>
              </a:rPr>
              <a:t>Cloudlet : Models and Challenges</a:t>
            </a:r>
            <a:endParaRPr lang="el-GR"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25000" lnSpcReduction="20000"/>
          </a:bodyPr>
          <a:lstStyle/>
          <a:p>
            <a:pPr>
              <a:buFont typeface="Wingdings" panose="05000000000000000000" pitchFamily="2" charset="2"/>
              <a:buChar char="v"/>
            </a:pPr>
            <a:r>
              <a:rPr lang="en-US" sz="9600" b="1" dirty="0" smtClean="0">
                <a:latin typeface="Arial" panose="020B0604020202020204" pitchFamily="34" charset="0"/>
                <a:cs typeface="Arial" panose="020B0604020202020204" pitchFamily="34" charset="0"/>
              </a:rPr>
              <a:t>Cloudlet Models :  </a:t>
            </a:r>
          </a:p>
          <a:p>
            <a:pPr lvl="2">
              <a:buFont typeface="Wingdings" panose="05000000000000000000" pitchFamily="2" charset="2"/>
              <a:buChar char="v"/>
            </a:pPr>
            <a:r>
              <a:rPr lang="en-US" sz="8000" dirty="0" smtClean="0">
                <a:latin typeface="Arial" panose="020B0604020202020204" pitchFamily="34" charset="0"/>
                <a:cs typeface="Arial" panose="020B0604020202020204" pitchFamily="34" charset="0"/>
              </a:rPr>
              <a:t> </a:t>
            </a:r>
            <a:r>
              <a:rPr lang="en-US" sz="9600" dirty="0" smtClean="0">
                <a:latin typeface="Arial" panose="020B0604020202020204" pitchFamily="34" charset="0"/>
                <a:cs typeface="Arial" panose="020B0604020202020204" pitchFamily="34" charset="0"/>
              </a:rPr>
              <a:t>ad </a:t>
            </a:r>
            <a:r>
              <a:rPr lang="en-US" sz="9600" dirty="0">
                <a:latin typeface="Arial" panose="020B0604020202020204" pitchFamily="34" charset="0"/>
                <a:cs typeface="Arial" panose="020B0604020202020204" pitchFamily="34" charset="0"/>
              </a:rPr>
              <a:t>hoc Cloudlet </a:t>
            </a:r>
            <a:endParaRPr lang="en-US" sz="9600" dirty="0" smtClean="0">
              <a:latin typeface="Arial" panose="020B0604020202020204" pitchFamily="34" charset="0"/>
              <a:cs typeface="Arial" panose="020B0604020202020204" pitchFamily="34" charset="0"/>
            </a:endParaRPr>
          </a:p>
          <a:p>
            <a:pPr lvl="2">
              <a:buFont typeface="Wingdings" panose="05000000000000000000" pitchFamily="2" charset="2"/>
              <a:buChar char="v"/>
            </a:pPr>
            <a:r>
              <a:rPr lang="en-US" sz="9600" dirty="0">
                <a:latin typeface="Arial" panose="020B0604020202020204" pitchFamily="34" charset="0"/>
                <a:cs typeface="Arial" panose="020B0604020202020204" pitchFamily="34" charset="0"/>
              </a:rPr>
              <a:t> </a:t>
            </a:r>
            <a:r>
              <a:rPr lang="en-US" sz="9600" dirty="0" smtClean="0">
                <a:latin typeface="Arial" panose="020B0604020202020204" pitchFamily="34" charset="0"/>
                <a:cs typeface="Arial" panose="020B0604020202020204" pitchFamily="34" charset="0"/>
              </a:rPr>
              <a:t>elastic Cloudlet </a:t>
            </a:r>
          </a:p>
          <a:p>
            <a:pPr>
              <a:buFont typeface="Wingdings" panose="05000000000000000000" pitchFamily="2" charset="2"/>
              <a:buChar char="v"/>
            </a:pPr>
            <a:r>
              <a:rPr lang="en-US" sz="9600" b="1" dirty="0" smtClean="0">
                <a:latin typeface="Arial" panose="020B0604020202020204" pitchFamily="34" charset="0"/>
                <a:cs typeface="Arial" panose="020B0604020202020204" pitchFamily="34" charset="0"/>
              </a:rPr>
              <a:t>Cloudlet Challenges :</a:t>
            </a:r>
          </a:p>
          <a:p>
            <a:pPr lvl="1">
              <a:buFont typeface="Arial" panose="020B0604020202020204" pitchFamily="34" charset="0"/>
              <a:buChar char="•"/>
            </a:pPr>
            <a:r>
              <a:rPr lang="en-US" sz="8000" dirty="0" smtClean="0">
                <a:latin typeface="Arial" panose="020B0604020202020204" pitchFamily="34" charset="0"/>
                <a:cs typeface="Arial" panose="020B0604020202020204" pitchFamily="34" charset="0"/>
              </a:rPr>
              <a:t>remains </a:t>
            </a:r>
            <a:r>
              <a:rPr lang="en-US" sz="8000" dirty="0">
                <a:latin typeface="Arial" panose="020B0604020202020204" pitchFamily="34" charset="0"/>
                <a:cs typeface="Arial" panose="020B0604020202020204" pitchFamily="34" charset="0"/>
              </a:rPr>
              <a:t>dependent on service providers to actually deploy such Cloudlet infrastructure in LAN </a:t>
            </a:r>
            <a:r>
              <a:rPr lang="en-US" sz="8000" dirty="0" smtClean="0">
                <a:latin typeface="Arial" panose="020B0604020202020204" pitchFamily="34" charset="0"/>
                <a:cs typeface="Arial" panose="020B0604020202020204" pitchFamily="34" charset="0"/>
              </a:rPr>
              <a:t>networks . </a:t>
            </a:r>
            <a:r>
              <a:rPr lang="en-US" sz="8000" b="1" dirty="0" smtClean="0">
                <a:latin typeface="Arial" panose="020B0604020202020204" pitchFamily="34" charset="0"/>
                <a:cs typeface="Arial" panose="020B0604020202020204" pitchFamily="34" charset="0"/>
              </a:rPr>
              <a:t>Recommended solution : </a:t>
            </a:r>
            <a:r>
              <a:rPr lang="en-US" sz="8000" dirty="0" smtClean="0">
                <a:latin typeface="Arial" panose="020B0604020202020204" pitchFamily="34" charset="0"/>
                <a:cs typeface="Arial" panose="020B0604020202020204" pitchFamily="34" charset="0"/>
              </a:rPr>
              <a:t>a </a:t>
            </a:r>
            <a:r>
              <a:rPr lang="en-US" sz="8000" dirty="0">
                <a:latin typeface="Arial" panose="020B0604020202020204" pitchFamily="34" charset="0"/>
                <a:cs typeface="Arial" panose="020B0604020202020204" pitchFamily="34" charset="0"/>
              </a:rPr>
              <a:t>more dynamic Cloudlet </a:t>
            </a:r>
            <a:r>
              <a:rPr lang="en-US" sz="8000" dirty="0" smtClean="0">
                <a:latin typeface="Arial" panose="020B0604020202020204" pitchFamily="34" charset="0"/>
                <a:cs typeface="Arial" panose="020B0604020202020204" pitchFamily="34" charset="0"/>
              </a:rPr>
              <a:t>concept is </a:t>
            </a:r>
            <a:r>
              <a:rPr lang="en-US" sz="8000" dirty="0">
                <a:latin typeface="Arial" panose="020B0604020202020204" pitchFamily="34" charset="0"/>
                <a:cs typeface="Arial" panose="020B0604020202020204" pitchFamily="34" charset="0"/>
              </a:rPr>
              <a:t>proposed </a:t>
            </a:r>
            <a:r>
              <a:rPr lang="en-US" sz="8000" dirty="0" smtClean="0">
                <a:latin typeface="Arial" panose="020B0604020202020204" pitchFamily="34" charset="0"/>
                <a:cs typeface="Arial" panose="020B0604020202020204" pitchFamily="34" charset="0"/>
              </a:rPr>
              <a:t>, </a:t>
            </a:r>
            <a:r>
              <a:rPr lang="en-US" sz="8000" dirty="0">
                <a:latin typeface="Arial" panose="020B0604020202020204" pitchFamily="34" charset="0"/>
                <a:cs typeface="Arial" panose="020B0604020202020204" pitchFamily="34" charset="0"/>
              </a:rPr>
              <a:t>where all devices in the LAN network can cooperate in the </a:t>
            </a:r>
            <a:r>
              <a:rPr lang="en-US" sz="8000" dirty="0" smtClean="0">
                <a:latin typeface="Arial" panose="020B0604020202020204" pitchFamily="34" charset="0"/>
                <a:cs typeface="Arial" panose="020B0604020202020204" pitchFamily="34" charset="0"/>
              </a:rPr>
              <a:t>Cloudlet</a:t>
            </a:r>
          </a:p>
          <a:p>
            <a:pPr lvl="1">
              <a:buFont typeface="Arial" panose="020B0604020202020204" pitchFamily="34" charset="0"/>
              <a:buChar char="•"/>
            </a:pPr>
            <a:r>
              <a:rPr lang="en-US" sz="8000" dirty="0" smtClean="0">
                <a:latin typeface="Arial" panose="020B0604020202020204" pitchFamily="34" charset="0"/>
                <a:cs typeface="Arial" panose="020B0604020202020204" pitchFamily="34" charset="0"/>
              </a:rPr>
              <a:t>the </a:t>
            </a:r>
            <a:r>
              <a:rPr lang="en-US" sz="8000" dirty="0">
                <a:latin typeface="Arial" panose="020B0604020202020204" pitchFamily="34" charset="0"/>
                <a:cs typeface="Arial" panose="020B0604020202020204" pitchFamily="34" charset="0"/>
              </a:rPr>
              <a:t>coarse granularity of VMs as unit of </a:t>
            </a:r>
            <a:r>
              <a:rPr lang="en-US" sz="8000" dirty="0" smtClean="0">
                <a:latin typeface="Arial" panose="020B0604020202020204" pitchFamily="34" charset="0"/>
                <a:cs typeface="Arial" panose="020B0604020202020204" pitchFamily="34" charset="0"/>
              </a:rPr>
              <a:t>distribution</a:t>
            </a:r>
            <a:r>
              <a:rPr lang="en-US" sz="8000" b="1" dirty="0" smtClean="0">
                <a:latin typeface="Arial" panose="020B0604020202020204" pitchFamily="34" charset="0"/>
                <a:cs typeface="Arial" panose="020B0604020202020204" pitchFamily="34" charset="0"/>
              </a:rPr>
              <a:t>. Recommended solution : </a:t>
            </a:r>
            <a:r>
              <a:rPr lang="en-US" sz="8000" dirty="0">
                <a:latin typeface="Arial" panose="020B0604020202020204" pitchFamily="34" charset="0"/>
                <a:cs typeface="Arial" panose="020B0604020202020204" pitchFamily="34" charset="0"/>
              </a:rPr>
              <a:t>better performance can be achieved by dynamically partitioning the application in components. </a:t>
            </a:r>
            <a:endParaRPr lang="en-US" sz="8000" dirty="0" smtClean="0">
              <a:latin typeface="Arial" panose="020B0604020202020204" pitchFamily="34" charset="0"/>
              <a:cs typeface="Arial" panose="020B0604020202020204" pitchFamily="34" charset="0"/>
            </a:endParaRPr>
          </a:p>
          <a:p>
            <a:pPr lvl="1">
              <a:buFont typeface="Arial" panose="020B0604020202020204" pitchFamily="34" charset="0"/>
              <a:buChar char="•"/>
            </a:pPr>
            <a:r>
              <a:rPr lang="en-US" sz="8000" dirty="0" smtClean="0">
                <a:latin typeface="Arial" panose="020B0604020202020204" pitchFamily="34" charset="0"/>
                <a:cs typeface="Arial" panose="020B0604020202020204" pitchFamily="34" charset="0"/>
              </a:rPr>
              <a:t>resources </a:t>
            </a:r>
            <a:r>
              <a:rPr lang="en-US" sz="8000" dirty="0">
                <a:latin typeface="Arial" panose="020B0604020202020204" pitchFamily="34" charset="0"/>
                <a:cs typeface="Arial" panose="020B0604020202020204" pitchFamily="34" charset="0"/>
              </a:rPr>
              <a:t>in the Cloudlet </a:t>
            </a:r>
            <a:r>
              <a:rPr lang="en-US" sz="8000" dirty="0" smtClean="0">
                <a:latin typeface="Arial" panose="020B0604020202020204" pitchFamily="34" charset="0"/>
                <a:cs typeface="Arial" panose="020B0604020202020204" pitchFamily="34" charset="0"/>
              </a:rPr>
              <a:t>still limited . </a:t>
            </a:r>
            <a:r>
              <a:rPr lang="en-US" sz="8000" b="1" dirty="0" smtClean="0">
                <a:latin typeface="Arial" panose="020B0604020202020204" pitchFamily="34" charset="0"/>
                <a:cs typeface="Arial" panose="020B0604020202020204" pitchFamily="34" charset="0"/>
              </a:rPr>
              <a:t>Recommended solution : </a:t>
            </a:r>
            <a:r>
              <a:rPr lang="en-US" sz="8000" dirty="0">
                <a:latin typeface="Arial" panose="020B0604020202020204" pitchFamily="34" charset="0"/>
                <a:cs typeface="Arial" panose="020B0604020202020204" pitchFamily="34" charset="0"/>
              </a:rPr>
              <a:t>component offloading, a more flexible allocation of the Cloudlet resources is possible, so that priority is given for latency-critical parts of the application, while non real-time parts can be offloaded to a more distant Cloud. </a:t>
            </a:r>
            <a:endParaRPr lang="en-US" sz="8000" b="1" dirty="0" smtClean="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sz="6400" dirty="0" smtClean="0">
              <a:latin typeface="Arial" panose="020B0604020202020204" pitchFamily="34" charset="0"/>
              <a:cs typeface="Arial" panose="020B0604020202020204" pitchFamily="34" charset="0"/>
            </a:endParaRPr>
          </a:p>
          <a:p>
            <a:pPr lvl="4">
              <a:buFont typeface="Wingdings" panose="05000000000000000000" pitchFamily="2" charset="2"/>
              <a:buChar char="Ø"/>
            </a:pPr>
            <a:endParaRPr lang="en-US" sz="1600" dirty="0">
              <a:latin typeface="Arial" panose="020B0604020202020204" pitchFamily="34" charset="0"/>
              <a:cs typeface="Arial" panose="020B0604020202020204" pitchFamily="34" charset="0"/>
            </a:endParaRPr>
          </a:p>
          <a:p>
            <a:pPr lvl="4">
              <a:buFont typeface="Wingdings" panose="05000000000000000000" pitchFamily="2" charset="2"/>
              <a:buChar char="Ø"/>
            </a:pPr>
            <a:endParaRPr lang="en-US" sz="1600" dirty="0">
              <a:latin typeface="Arial" panose="020B0604020202020204" pitchFamily="34" charset="0"/>
              <a:cs typeface="Arial" panose="020B0604020202020204" pitchFamily="34" charset="0"/>
            </a:endParaRPr>
          </a:p>
          <a:p>
            <a:pPr lvl="4">
              <a:buFont typeface="Wingdings" panose="05000000000000000000" pitchFamily="2" charset="2"/>
              <a:buChar char="Ø"/>
            </a:pPr>
            <a:endParaRPr lang="en-US" sz="1600" dirty="0" smtClean="0">
              <a:latin typeface="Arial" panose="020B0604020202020204" pitchFamily="34" charset="0"/>
              <a:cs typeface="Arial" panose="020B0604020202020204" pitchFamily="34" charset="0"/>
            </a:endParaRPr>
          </a:p>
          <a:p>
            <a:pPr marL="749808" lvl="4" indent="0">
              <a:buNone/>
            </a:pPr>
            <a:r>
              <a:rPr lang="en-US" sz="1600"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33997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68440"/>
          </a:xfrm>
        </p:spPr>
        <p:txBody>
          <a:bodyPr>
            <a:normAutofit/>
          </a:bodyPr>
          <a:lstStyle/>
          <a:p>
            <a:pPr algn="ctr"/>
            <a:r>
              <a:rPr lang="en-US" sz="4000" dirty="0" smtClean="0">
                <a:latin typeface="Arial" panose="020B0604020202020204" pitchFamily="34" charset="0"/>
                <a:cs typeface="Arial" panose="020B0604020202020204" pitchFamily="34" charset="0"/>
              </a:rPr>
              <a:t>Cooperative Caching</a:t>
            </a:r>
            <a:endParaRPr lang="el-GR"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97280" y="1845733"/>
            <a:ext cx="10058400" cy="4907763"/>
          </a:xfrm>
        </p:spPr>
        <p:txBody>
          <a:bodyPr>
            <a:noAutofit/>
          </a:bodyPr>
          <a:lstStyle/>
          <a:p>
            <a:pPr>
              <a:buFont typeface="Wingdings" panose="05000000000000000000" pitchFamily="2" charset="2"/>
              <a:buChar char="v"/>
            </a:pPr>
            <a:r>
              <a:rPr lang="en-US"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Definition :</a:t>
            </a:r>
            <a:r>
              <a:rPr lang="en-US" b="1" dirty="0">
                <a:latin typeface="Arial" panose="020B0604020202020204" pitchFamily="34" charset="0"/>
                <a:cs typeface="Arial" panose="020B0604020202020204" pitchFamily="34" charset="0"/>
              </a:rPr>
              <a:t> </a:t>
            </a:r>
            <a:endParaRPr lang="en-US" b="1" dirty="0" smtClean="0">
              <a:latin typeface="Arial" panose="020B0604020202020204" pitchFamily="34" charset="0"/>
              <a:cs typeface="Arial" panose="020B0604020202020204" pitchFamily="34" charset="0"/>
            </a:endParaRPr>
          </a:p>
          <a:p>
            <a:pPr lvl="2">
              <a:buFont typeface="Arial" panose="020B0604020202020204" pitchFamily="34" charset="0"/>
              <a:buChar char="•"/>
            </a:pPr>
            <a:r>
              <a:rPr lang="en-US" sz="1800" dirty="0" smtClean="0">
                <a:latin typeface="Arial" panose="020B0604020202020204" pitchFamily="34" charset="0"/>
                <a:cs typeface="Arial" panose="020B0604020202020204" pitchFamily="34" charset="0"/>
              </a:rPr>
              <a:t>is </a:t>
            </a:r>
            <a:r>
              <a:rPr lang="en-US" sz="1800" dirty="0">
                <a:latin typeface="Arial" panose="020B0604020202020204" pitchFamily="34" charset="0"/>
                <a:cs typeface="Arial" panose="020B0604020202020204" pitchFamily="34" charset="0"/>
              </a:rPr>
              <a:t>based on the idea of demanding the necessary data from a neighbor node in the </a:t>
            </a:r>
            <a:r>
              <a:rPr lang="en-US" sz="1800" dirty="0" smtClean="0">
                <a:latin typeface="Arial" panose="020B0604020202020204" pitchFamily="34" charset="0"/>
                <a:cs typeface="Arial" panose="020B0604020202020204" pitchFamily="34" charset="0"/>
              </a:rPr>
              <a:t>network </a:t>
            </a:r>
            <a:r>
              <a:rPr lang="en-US" sz="1800" dirty="0">
                <a:latin typeface="Arial" panose="020B0604020202020204" pitchFamily="34" charset="0"/>
                <a:cs typeface="Arial" panose="020B0604020202020204" pitchFamily="34" charset="0"/>
              </a:rPr>
              <a:t>instead of the original resource</a:t>
            </a:r>
            <a:r>
              <a:rPr lang="en-US" sz="1800" dirty="0" smtClean="0">
                <a:latin typeface="Arial" panose="020B0604020202020204" pitchFamily="34" charset="0"/>
                <a:cs typeface="Arial" panose="020B0604020202020204" pitchFamily="34" charset="0"/>
              </a:rPr>
              <a:t>.</a:t>
            </a:r>
          </a:p>
          <a:p>
            <a:pPr lvl="2">
              <a:buFont typeface="Arial" panose="020B0604020202020204" pitchFamily="34" charset="0"/>
              <a:buChar char="•"/>
            </a:pPr>
            <a:r>
              <a:rPr lang="en-US" sz="1800" dirty="0">
                <a:latin typeface="Arial" panose="020B0604020202020204" pitchFamily="34" charset="0"/>
                <a:cs typeface="Arial" panose="020B0604020202020204" pitchFamily="34" charset="0"/>
              </a:rPr>
              <a:t>d</a:t>
            </a:r>
            <a:r>
              <a:rPr lang="en-US" sz="1800" dirty="0" smtClean="0">
                <a:latin typeface="Arial" panose="020B0604020202020204" pitchFamily="34" charset="0"/>
                <a:cs typeface="Arial" panose="020B0604020202020204" pitchFamily="34" charset="0"/>
              </a:rPr>
              <a:t>ifferent </a:t>
            </a:r>
            <a:r>
              <a:rPr lang="en-US" sz="1800" dirty="0">
                <a:latin typeface="Arial" panose="020B0604020202020204" pitchFamily="34" charset="0"/>
                <a:cs typeface="Arial" panose="020B0604020202020204" pitchFamily="34" charset="0"/>
              </a:rPr>
              <a:t>approaches have been proposed for cooperative caching, such as, caching on mobile nodes, caching on intermediate or proxy nodes or caching on the edge of network</a:t>
            </a:r>
            <a:r>
              <a:rPr lang="en-US" sz="1800" dirty="0" smtClean="0">
                <a:latin typeface="Arial" panose="020B0604020202020204" pitchFamily="34" charset="0"/>
                <a:cs typeface="Arial" panose="020B0604020202020204" pitchFamily="34" charset="0"/>
              </a:rPr>
              <a:t>.</a:t>
            </a:r>
          </a:p>
          <a:p>
            <a:pPr lvl="2">
              <a:buFont typeface="Arial" panose="020B0604020202020204" pitchFamily="34" charset="0"/>
              <a:buChar char="•"/>
            </a:pPr>
            <a:r>
              <a:rPr lang="en-US" sz="1800" dirty="0">
                <a:latin typeface="Arial" panose="020B0604020202020204" pitchFamily="34" charset="0"/>
                <a:cs typeface="Arial" panose="020B0604020202020204" pitchFamily="34" charset="0"/>
              </a:rPr>
              <a:t>i</a:t>
            </a:r>
            <a:r>
              <a:rPr lang="en-US" sz="1800" dirty="0" smtClean="0">
                <a:latin typeface="Arial" panose="020B0604020202020204" pitchFamily="34" charset="0"/>
                <a:cs typeface="Arial" panose="020B0604020202020204" pitchFamily="34" charset="0"/>
              </a:rPr>
              <a:t>n </a:t>
            </a:r>
            <a:r>
              <a:rPr lang="en-US" sz="1800" dirty="0">
                <a:latin typeface="Arial" panose="020B0604020202020204" pitchFamily="34" charset="0"/>
                <a:cs typeface="Arial" panose="020B0604020202020204" pitchFamily="34" charset="0"/>
              </a:rPr>
              <a:t>Mobile Cooperative Caching, mobile devices try to form an ad hoc network with other mobile nodes in the proximity to share the relevant data.</a:t>
            </a:r>
            <a:endParaRPr lang="en-US" sz="1800" dirty="0" smtClean="0">
              <a:latin typeface="Arial" panose="020B0604020202020204" pitchFamily="34" charset="0"/>
              <a:cs typeface="Arial" panose="020B0604020202020204" pitchFamily="34" charset="0"/>
            </a:endParaRPr>
          </a:p>
          <a:p>
            <a:pPr>
              <a:buFont typeface="Wingdings" panose="05000000000000000000" pitchFamily="2" charset="2"/>
              <a:buChar char="v"/>
            </a:pPr>
            <a:r>
              <a:rPr lang="en-US" sz="1800"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Advantages :</a:t>
            </a:r>
          </a:p>
          <a:p>
            <a:pPr lvl="2">
              <a:buFont typeface="Arial" panose="020B0604020202020204" pitchFamily="34" charset="0"/>
              <a:buChar char="•"/>
            </a:pPr>
            <a:r>
              <a:rPr lang="en-US" sz="1800" dirty="0" smtClean="0">
                <a:latin typeface="Arial" panose="020B0604020202020204" pitchFamily="34" charset="0"/>
                <a:cs typeface="Arial" panose="020B0604020202020204" pitchFamily="34" charset="0"/>
              </a:rPr>
              <a:t>Cooperative </a:t>
            </a:r>
            <a:r>
              <a:rPr lang="en-US" sz="1800" dirty="0">
                <a:latin typeface="Arial" panose="020B0604020202020204" pitchFamily="34" charset="0"/>
                <a:cs typeface="Arial" panose="020B0604020202020204" pitchFamily="34" charset="0"/>
              </a:rPr>
              <a:t>caching improves the response time by reducing VM synthesis time by caching the previous state. </a:t>
            </a:r>
            <a:endParaRPr lang="en-US" sz="1800" dirty="0" smtClean="0">
              <a:latin typeface="Arial" panose="020B0604020202020204" pitchFamily="34" charset="0"/>
              <a:cs typeface="Arial" panose="020B0604020202020204" pitchFamily="34" charset="0"/>
            </a:endParaRPr>
          </a:p>
          <a:p>
            <a:pPr lvl="2">
              <a:buFont typeface="Arial" panose="020B0604020202020204" pitchFamily="34" charset="0"/>
              <a:buChar char="•"/>
            </a:pPr>
            <a:r>
              <a:rPr lang="en-US" sz="1800" dirty="0" smtClean="0">
                <a:latin typeface="Arial" panose="020B0604020202020204" pitchFamily="34" charset="0"/>
                <a:cs typeface="Arial" panose="020B0604020202020204" pitchFamily="34" charset="0"/>
              </a:rPr>
              <a:t>Distributed </a:t>
            </a:r>
            <a:r>
              <a:rPr lang="en-US" sz="1800" dirty="0">
                <a:latin typeface="Arial" panose="020B0604020202020204" pitchFamily="34" charset="0"/>
                <a:cs typeface="Arial" panose="020B0604020202020204" pitchFamily="34" charset="0"/>
              </a:rPr>
              <a:t>caches permits a system to deal with concurrent client request as well as sharing contents. </a:t>
            </a:r>
            <a:endParaRPr lang="en-US" sz="1800" dirty="0" smtClean="0">
              <a:latin typeface="Arial" panose="020B0604020202020204" pitchFamily="34" charset="0"/>
              <a:cs typeface="Arial" panose="020B0604020202020204" pitchFamily="34" charset="0"/>
            </a:endParaRPr>
          </a:p>
          <a:p>
            <a:pPr lvl="2">
              <a:buFont typeface="Arial" panose="020B0604020202020204" pitchFamily="34" charset="0"/>
              <a:buChar char="•"/>
            </a:pPr>
            <a:r>
              <a:rPr lang="en-US" sz="1800" dirty="0" smtClean="0">
                <a:latin typeface="Arial" panose="020B0604020202020204" pitchFamily="34" charset="0"/>
                <a:cs typeface="Arial" panose="020B0604020202020204" pitchFamily="34" charset="0"/>
              </a:rPr>
              <a:t>Data </a:t>
            </a:r>
            <a:r>
              <a:rPr lang="en-US" sz="1800" dirty="0">
                <a:latin typeface="Arial" panose="020B0604020202020204" pitchFamily="34" charset="0"/>
                <a:cs typeface="Arial" panose="020B0604020202020204" pitchFamily="34" charset="0"/>
              </a:rPr>
              <a:t>caching increases battery life in mobile devices by reducing wireless communication. </a:t>
            </a:r>
            <a:endParaRPr lang="el-G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607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84996"/>
          </a:xfrm>
        </p:spPr>
        <p:txBody>
          <a:bodyPr>
            <a:noAutofit/>
          </a:bodyPr>
          <a:lstStyle/>
          <a:p>
            <a:pPr algn="ctr"/>
            <a:r>
              <a:rPr lang="en-US" sz="4000" dirty="0" smtClean="0">
                <a:latin typeface="Arial" panose="020B0604020202020204" pitchFamily="34" charset="0"/>
                <a:cs typeface="Arial" panose="020B0604020202020204" pitchFamily="34" charset="0"/>
              </a:rPr>
              <a:t>Cloudlet Scenario : Detection of Outliers (1/2)</a:t>
            </a:r>
            <a:endParaRPr lang="el-GR"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Use of CloudSim simulation framework</a:t>
            </a:r>
          </a:p>
          <a:p>
            <a:pPr>
              <a:buFont typeface="Arial" panose="020B0604020202020204" pitchFamily="34" charset="0"/>
              <a:buChar char="•"/>
            </a:pPr>
            <a:r>
              <a:rPr lang="en-US" sz="2400" dirty="0" smtClean="0">
                <a:latin typeface="Arial" panose="020B0604020202020204" pitchFamily="34" charset="0"/>
                <a:cs typeface="Arial" panose="020B0604020202020204" pitchFamily="34" charset="0"/>
              </a:rPr>
              <a:t> Cloudlet : is considered as a repository : a MySQL schema table</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Input : data-vectors , data from IoT devices, with values : multiple dimensions- coordinates. They  arrive sequentially.</a:t>
            </a:r>
          </a:p>
          <a:p>
            <a:pPr>
              <a:buFont typeface="Arial" panose="020B0604020202020204" pitchFamily="34" charset="0"/>
              <a:buChar char="•"/>
            </a:pPr>
            <a:r>
              <a:rPr lang="en-US" sz="2400" dirty="0" smtClean="0">
                <a:latin typeface="Arial" panose="020B0604020202020204" pitchFamily="34" charset="0"/>
                <a:cs typeface="Arial" panose="020B0604020202020204" pitchFamily="34" charset="0"/>
              </a:rPr>
              <a:t> Hilout Algorithm decides if an incoming vector is outlier or not. If it is , it is marked as such and it stored in the repository.</a:t>
            </a:r>
          </a:p>
          <a:p>
            <a:pPr algn="ctr">
              <a:buFont typeface="Wingdings" panose="05000000000000000000" pitchFamily="2" charset="2"/>
              <a:buChar char="Ø"/>
            </a:pPr>
            <a:endParaRPr lang="el-G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0714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24186"/>
          </a:xfrm>
        </p:spPr>
        <p:txBody>
          <a:bodyPr>
            <a:noAutofit/>
          </a:bodyPr>
          <a:lstStyle/>
          <a:p>
            <a:pPr algn="ctr"/>
            <a:r>
              <a:rPr lang="en-US" sz="4000" dirty="0">
                <a:latin typeface="Arial" panose="020B0604020202020204" pitchFamily="34" charset="0"/>
                <a:cs typeface="Arial" panose="020B0604020202020204" pitchFamily="34" charset="0"/>
              </a:rPr>
              <a:t>Cloudlet Scenario : Detection of Outliers </a:t>
            </a:r>
            <a:r>
              <a:rPr lang="en-US" sz="4000" dirty="0" smtClean="0">
                <a:latin typeface="Arial" panose="020B0604020202020204" pitchFamily="34" charset="0"/>
                <a:cs typeface="Arial" panose="020B0604020202020204" pitchFamily="34" charset="0"/>
              </a:rPr>
              <a:t>(2/2</a:t>
            </a:r>
            <a:r>
              <a:rPr lang="en-US" sz="4000" dirty="0">
                <a:latin typeface="Arial" panose="020B0604020202020204" pitchFamily="34" charset="0"/>
                <a:cs typeface="Arial" panose="020B0604020202020204" pitchFamily="34" charset="0"/>
              </a:rPr>
              <a:t>)</a:t>
            </a:r>
            <a:endParaRPr lang="el-GR" sz="4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1737" y="1846263"/>
            <a:ext cx="7848851" cy="4022725"/>
          </a:xfrm>
        </p:spPr>
      </p:pic>
    </p:spTree>
    <p:extLst>
      <p:ext uri="{BB962C8B-B14F-4D97-AF65-F5344CB8AC3E}">
        <p14:creationId xmlns:p14="http://schemas.microsoft.com/office/powerpoint/2010/main" val="3675324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68439"/>
          </a:xfrm>
        </p:spPr>
        <p:txBody>
          <a:bodyPr>
            <a:normAutofit/>
          </a:bodyPr>
          <a:lstStyle/>
          <a:p>
            <a:pPr algn="ctr"/>
            <a:r>
              <a:rPr lang="en-US" sz="4000" dirty="0" smtClean="0">
                <a:latin typeface="Arial" panose="020B0604020202020204" pitchFamily="34" charset="0"/>
                <a:cs typeface="Arial" panose="020B0604020202020204" pitchFamily="34" charset="0"/>
              </a:rPr>
              <a:t>Hilout Algorithm </a:t>
            </a:r>
            <a:endParaRPr lang="el-GR"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97280" y="1789610"/>
            <a:ext cx="10058400" cy="4079483"/>
          </a:xfrm>
        </p:spPr>
        <p:txBody>
          <a:bodyPr>
            <a:normAutofit/>
          </a:bodyPr>
          <a:lstStyle/>
          <a:p>
            <a:r>
              <a:rPr lang="en-US" sz="2400" b="1" dirty="0" smtClean="0">
                <a:latin typeface="Arial" panose="020B0604020202020204" pitchFamily="34" charset="0"/>
                <a:cs typeface="Arial" panose="020B0604020202020204" pitchFamily="34" charset="0"/>
              </a:rPr>
              <a:t>Original </a:t>
            </a:r>
            <a:r>
              <a:rPr lang="en-US" sz="2400" b="1" dirty="0">
                <a:latin typeface="Arial" panose="020B0604020202020204" pitchFamily="34" charset="0"/>
                <a:cs typeface="Arial" panose="020B0604020202020204" pitchFamily="34" charset="0"/>
              </a:rPr>
              <a:t>Hilout Algorithm : </a:t>
            </a:r>
            <a:r>
              <a:rPr lang="en-US" sz="2400" dirty="0">
                <a:latin typeface="Arial" panose="020B0604020202020204" pitchFamily="34" charset="0"/>
                <a:cs typeface="Arial" panose="020B0604020202020204" pitchFamily="34" charset="0"/>
              </a:rPr>
              <a:t>Hilout finds distance-based Outliers, but uses the ranks of distance instead of the absolute distance in outlier detection. </a:t>
            </a: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weight of object o is defined as</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lvl="1"/>
            <a:endParaRPr lang="en-US" sz="1400" dirty="0" smtClean="0">
              <a:latin typeface="Arial" panose="020B0604020202020204" pitchFamily="34" charset="0"/>
              <a:cs typeface="Arial" panose="020B0604020202020204" pitchFamily="34" charset="0"/>
            </a:endParaRPr>
          </a:p>
          <a:p>
            <a:pPr lvl="1" algn="ctr"/>
            <a:endParaRPr lang="en-US" sz="1400" dirty="0" smtClean="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Hilout Algorithm with temporal approach </a:t>
            </a:r>
            <a:r>
              <a:rPr lang="en-US" sz="2400" b="1" dirty="0">
                <a:latin typeface="Arial" panose="020B0604020202020204" pitchFamily="34" charset="0"/>
                <a:cs typeface="Arial" panose="020B0604020202020204" pitchFamily="34" charset="0"/>
              </a:rPr>
              <a:t>: </a:t>
            </a:r>
          </a:p>
          <a:p>
            <a:pPr lvl="1">
              <a:buFont typeface="Arial" panose="020B0604020202020204" pitchFamily="34" charset="0"/>
              <a:buChar char="•"/>
            </a:pPr>
            <a:r>
              <a:rPr lang="en-US" sz="2400" dirty="0" smtClean="0">
                <a:latin typeface="Arial" panose="020B0604020202020204" pitchFamily="34" charset="0"/>
                <a:cs typeface="Arial" panose="020B0604020202020204" pitchFamily="34" charset="0"/>
              </a:rPr>
              <a:t>Not </a:t>
            </a:r>
            <a:r>
              <a:rPr lang="en-US" sz="2400" dirty="0">
                <a:latin typeface="Arial" panose="020B0604020202020204" pitchFamily="34" charset="0"/>
                <a:cs typeface="Arial" panose="020B0604020202020204" pitchFamily="34" charset="0"/>
              </a:rPr>
              <a:t>only the spatial proximity with the neighbors is taken into account for the decision but also the temporal proximity. </a:t>
            </a:r>
            <a:endParaRPr lang="en-US" sz="2400" dirty="0" smtClean="0">
              <a:latin typeface="Arial" panose="020B0604020202020204" pitchFamily="34" charset="0"/>
              <a:cs typeface="Arial" panose="020B0604020202020204" pitchFamily="34" charset="0"/>
            </a:endParaRPr>
          </a:p>
          <a:p>
            <a:pPr lvl="1">
              <a:buFont typeface="Arial" panose="020B0604020202020204" pitchFamily="34" charset="0"/>
              <a:buChar char="•"/>
            </a:pPr>
            <a:r>
              <a:rPr lang="en-US" sz="2400" dirty="0" smtClean="0">
                <a:latin typeface="Arial" panose="020B0604020202020204" pitchFamily="34" charset="0"/>
                <a:cs typeface="Arial" panose="020B0604020202020204" pitchFamily="34" charset="0"/>
              </a:rPr>
              <a:t>If </a:t>
            </a:r>
            <a:r>
              <a:rPr lang="en-US" sz="2400" dirty="0">
                <a:latin typeface="Arial" panose="020B0604020202020204" pitchFamily="34" charset="0"/>
                <a:cs typeface="Arial" panose="020B0604020202020204" pitchFamily="34" charset="0"/>
              </a:rPr>
              <a:t>the neighbors' timestamps are not within a time window W, </a:t>
            </a:r>
            <a:r>
              <a:rPr lang="en-US" sz="2400" dirty="0" smtClean="0">
                <a:latin typeface="Arial" panose="020B0604020202020204" pitchFamily="34" charset="0"/>
                <a:cs typeface="Arial" panose="020B0604020202020204" pitchFamily="34" charset="0"/>
              </a:rPr>
              <a:t>an </a:t>
            </a:r>
            <a:r>
              <a:rPr lang="en-US" sz="2400" dirty="0">
                <a:latin typeface="Arial" panose="020B0604020202020204" pitchFamily="34" charset="0"/>
                <a:cs typeface="Arial" panose="020B0604020202020204" pitchFamily="34" charset="0"/>
              </a:rPr>
              <a:t>extra penalty is added to the weight of each of the neighbors-vectors </a:t>
            </a:r>
            <a:r>
              <a:rPr lang="en-US" sz="2400" dirty="0" smtClean="0">
                <a:latin typeface="Arial" panose="020B0604020202020204" pitchFamily="34" charset="0"/>
                <a:cs typeface="Arial" panose="020B0604020202020204" pitchFamily="34" charset="0"/>
              </a:rPr>
              <a:t>accordingly.</a:t>
            </a:r>
            <a:endParaRPr lang="en-US" sz="2400" dirty="0" smtClean="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1555" y="2869974"/>
            <a:ext cx="2847702" cy="647790"/>
          </a:xfrm>
          <a:prstGeom prst="rect">
            <a:avLst/>
          </a:prstGeom>
        </p:spPr>
      </p:pic>
    </p:spTree>
    <p:extLst>
      <p:ext uri="{BB962C8B-B14F-4D97-AF65-F5344CB8AC3E}">
        <p14:creationId xmlns:p14="http://schemas.microsoft.com/office/powerpoint/2010/main" val="1705581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732299"/>
          </a:xfrm>
        </p:spPr>
        <p:txBody>
          <a:bodyPr>
            <a:normAutofit/>
          </a:bodyPr>
          <a:lstStyle/>
          <a:p>
            <a:pPr algn="ctr"/>
            <a:r>
              <a:rPr lang="en-US" sz="4000" dirty="0" smtClean="0">
                <a:latin typeface="Arial" panose="020B0604020202020204" pitchFamily="34" charset="0"/>
                <a:cs typeface="Arial" panose="020B0604020202020204" pitchFamily="34" charset="0"/>
              </a:rPr>
              <a:t>Thesis’ Outline</a:t>
            </a:r>
            <a:endParaRPr lang="el-GR"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Cloud Computing</a:t>
            </a:r>
          </a:p>
          <a:p>
            <a:pPr>
              <a:buFont typeface="Wingdings" panose="05000000000000000000" pitchFamily="2" charset="2"/>
              <a:buChar char="v"/>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Mobile Cloud Computing</a:t>
            </a:r>
          </a:p>
          <a:p>
            <a:pPr>
              <a:buFont typeface="Wingdings" panose="05000000000000000000" pitchFamily="2" charset="2"/>
              <a:buChar char="v"/>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Cloudlet and Cooperative caching</a:t>
            </a:r>
          </a:p>
          <a:p>
            <a:pPr>
              <a:buFont typeface="Wingdings" panose="05000000000000000000" pitchFamily="2" charset="2"/>
              <a:buChar char="v"/>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Hilout with temporal approach for detection of Outliers</a:t>
            </a:r>
          </a:p>
          <a:p>
            <a:pPr>
              <a:buFont typeface="Wingdings" panose="05000000000000000000" pitchFamily="2" charset="2"/>
              <a:buChar char="v"/>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PCA dimension reduction</a:t>
            </a:r>
          </a:p>
          <a:p>
            <a:pPr>
              <a:buFont typeface="Wingdings" panose="05000000000000000000" pitchFamily="2" charset="2"/>
              <a:buChar char="v"/>
            </a:pPr>
            <a:r>
              <a:rPr lang="en-US" sz="2400" dirty="0" smtClean="0">
                <a:latin typeface="Arial" panose="020B0604020202020204" pitchFamily="34" charset="0"/>
                <a:cs typeface="Arial" panose="020B0604020202020204" pitchFamily="34" charset="0"/>
              </a:rPr>
              <a:t> Variance per dimension</a:t>
            </a:r>
          </a:p>
          <a:p>
            <a:pPr>
              <a:buFont typeface="Wingdings" panose="05000000000000000000" pitchFamily="2" charset="2"/>
              <a:buChar char="v"/>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CloudSim simulation framework ,Experiments and results</a:t>
            </a:r>
          </a:p>
          <a:p>
            <a:pPr>
              <a:buFont typeface="Wingdings" panose="05000000000000000000" pitchFamily="2" charset="2"/>
              <a:buChar char="v"/>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Conclusions</a:t>
            </a:r>
          </a:p>
          <a:p>
            <a:pPr>
              <a:buFont typeface="Arial" panose="020B0604020202020204" pitchFamily="34" charset="0"/>
              <a:buChar char="•"/>
            </a:pP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5366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758425"/>
          </a:xfrm>
        </p:spPr>
        <p:txBody>
          <a:bodyPr>
            <a:normAutofit/>
          </a:bodyPr>
          <a:lstStyle/>
          <a:p>
            <a:pPr algn="ctr"/>
            <a:r>
              <a:rPr lang="en-US" sz="4000" dirty="0" smtClean="0">
                <a:latin typeface="Arial" panose="020B0604020202020204" pitchFamily="34" charset="0"/>
                <a:cs typeface="Arial" panose="020B0604020202020204" pitchFamily="34" charset="0"/>
              </a:rPr>
              <a:t>Hilout Algorithm : Steps</a:t>
            </a:r>
            <a:endParaRPr lang="el-GR"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97280" y="1698170"/>
            <a:ext cx="10058400" cy="4170923"/>
          </a:xfrm>
        </p:spPr>
        <p:txBody>
          <a:bodyPr/>
          <a:lstStyle/>
          <a:p>
            <a:pPr>
              <a:buFont typeface="Arial" panose="020B0604020202020204" pitchFamily="34" charset="0"/>
              <a:buChar char="•"/>
            </a:pPr>
            <a:r>
              <a:rPr lang="en-US" dirty="0"/>
              <a:t> </a:t>
            </a:r>
            <a:r>
              <a:rPr lang="en-US" sz="2400" dirty="0" smtClean="0">
                <a:latin typeface="Arial" panose="020B0604020202020204" pitchFamily="34" charset="0"/>
                <a:cs typeface="Arial" panose="020B0604020202020204" pitchFamily="34" charset="0"/>
              </a:rPr>
              <a:t>A new data-vector wants to enter the cloudlet </a:t>
            </a:r>
          </a:p>
          <a:p>
            <a:pPr lvl="0">
              <a:buFont typeface="Arial" panose="020B0604020202020204" pitchFamily="34" charset="0"/>
              <a:buChar char="•"/>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The number of neighbors is decided. </a:t>
            </a:r>
            <a:r>
              <a:rPr lang="en-US" sz="2400" dirty="0">
                <a:latin typeface="Arial" panose="020B0604020202020204" pitchFamily="34" charset="0"/>
                <a:cs typeface="Arial" panose="020B0604020202020204" pitchFamily="34" charset="0"/>
              </a:rPr>
              <a:t>The number of the neighbors(k) is randomized between the half and the total number of vectors of the current dataset that is stored in the repository</a:t>
            </a:r>
            <a:r>
              <a:rPr lang="en-US" sz="2400" dirty="0" smtClean="0">
                <a:latin typeface="Arial" panose="020B0604020202020204" pitchFamily="34" charset="0"/>
                <a:cs typeface="Arial" panose="020B0604020202020204" pitchFamily="34" charset="0"/>
              </a:rPr>
              <a:t>.</a:t>
            </a:r>
          </a:p>
          <a:p>
            <a:pPr lvl="0">
              <a:buFont typeface="Arial" panose="020B0604020202020204" pitchFamily="34" charset="0"/>
              <a:buChar char="•"/>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We </a:t>
            </a:r>
            <a:r>
              <a:rPr lang="en-US" sz="2400" dirty="0">
                <a:latin typeface="Arial" panose="020B0604020202020204" pitchFamily="34" charset="0"/>
                <a:cs typeface="Arial" panose="020B0604020202020204" pitchFamily="34" charset="0"/>
              </a:rPr>
              <a:t>find the neighbors according to the proximity of them comparing to the input vector's position, as the Hilout algorithm defines. </a:t>
            </a:r>
            <a:endParaRPr lang="en-US" sz="2400" dirty="0" smtClean="0">
              <a:latin typeface="Arial" panose="020B0604020202020204" pitchFamily="34" charset="0"/>
              <a:cs typeface="Arial" panose="020B0604020202020204" pitchFamily="34" charset="0"/>
            </a:endParaRPr>
          </a:p>
          <a:p>
            <a:pPr lvl="0">
              <a:buFont typeface="Arial" panose="020B0604020202020204" pitchFamily="34" charset="0"/>
              <a:buChar char="•"/>
            </a:pPr>
            <a:r>
              <a:rPr lang="en-US" sz="2400" dirty="0" smtClean="0">
                <a:latin typeface="Arial" panose="020B0604020202020204" pitchFamily="34" charset="0"/>
                <a:cs typeface="Arial" panose="020B0604020202020204" pitchFamily="34" charset="0"/>
              </a:rPr>
              <a:t> If </a:t>
            </a:r>
            <a:r>
              <a:rPr lang="en-US" sz="2400" dirty="0">
                <a:latin typeface="Arial" panose="020B0604020202020204" pitchFamily="34" charset="0"/>
                <a:cs typeface="Arial" panose="020B0604020202020204" pitchFamily="34" charset="0"/>
              </a:rPr>
              <a:t>the weight of the incoming vector is the highest, then it is marked as an outlier and is stored in the repository with weight 0. If it is not an outlier, then the weights of the neighbors are updated (plus the relative distance with the incoming vector) and the incoming vector is stored.</a:t>
            </a:r>
            <a:endParaRPr lang="el-GR" sz="2400" dirty="0">
              <a:latin typeface="Arial" panose="020B0604020202020204" pitchFamily="34" charset="0"/>
              <a:cs typeface="Arial" panose="020B0604020202020204" pitchFamily="34" charset="0"/>
            </a:endParaRPr>
          </a:p>
          <a:p>
            <a:pPr lvl="0">
              <a:buFont typeface="Wingdings" panose="05000000000000000000" pitchFamily="2" charset="2"/>
              <a:buChar char="Ø"/>
            </a:pPr>
            <a:endParaRPr lang="el-GR" sz="24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l-G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709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68440"/>
          </a:xfrm>
        </p:spPr>
        <p:txBody>
          <a:bodyPr>
            <a:normAutofit/>
          </a:bodyPr>
          <a:lstStyle/>
          <a:p>
            <a:pPr algn="ctr"/>
            <a:r>
              <a:rPr lang="en-US" sz="4000" dirty="0" smtClean="0">
                <a:latin typeface="Arial" panose="020B0604020202020204" pitchFamily="34" charset="0"/>
                <a:cs typeface="Arial" panose="020B0604020202020204" pitchFamily="34" charset="0"/>
              </a:rPr>
              <a:t>Hilout Algorithm : Calculation of weight</a:t>
            </a:r>
            <a:endParaRPr lang="el-GR"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smtClean="0">
                <a:latin typeface="Arial" panose="020B0604020202020204" pitchFamily="34" charset="0"/>
                <a:cs typeface="Arial" panose="020B0604020202020204" pitchFamily="34" charset="0"/>
              </a:rPr>
              <a:t> When </a:t>
            </a:r>
            <a:r>
              <a:rPr lang="en-US" sz="2400" dirty="0">
                <a:latin typeface="Arial" panose="020B0604020202020204" pitchFamily="34" charset="0"/>
                <a:cs typeface="Arial" panose="020B0604020202020204" pitchFamily="34" charset="0"/>
              </a:rPr>
              <a:t>the incoming vector arrives to the Cloudlet, the timestamp of it minus 1 millisecond becomes the time window (W) </a:t>
            </a:r>
            <a:endParaRPr lang="en-US" sz="24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US" sz="2400" dirty="0" smtClean="0">
                <a:latin typeface="Arial" panose="020B0604020202020204" pitchFamily="34" charset="0"/>
                <a:cs typeface="Arial" panose="020B0604020202020204" pitchFamily="34" charset="0"/>
              </a:rPr>
              <a:t> If </a:t>
            </a:r>
            <a:r>
              <a:rPr lang="en-US" sz="2400" dirty="0">
                <a:latin typeface="Arial" panose="020B0604020202020204" pitchFamily="34" charset="0"/>
                <a:cs typeface="Arial" panose="020B0604020202020204" pitchFamily="34" charset="0"/>
              </a:rPr>
              <a:t>the timestamp of each neighbor is out of range of the W, then a penalty is added to its weight. </a:t>
            </a:r>
            <a:r>
              <a:rPr lang="en-US" sz="2400" dirty="0" smtClean="0">
                <a:latin typeface="Arial" panose="020B0604020202020204" pitchFamily="34" charset="0"/>
                <a:cs typeface="Arial" panose="020B0604020202020204" pitchFamily="34" charset="0"/>
              </a:rPr>
              <a:t>There </a:t>
            </a:r>
            <a:r>
              <a:rPr lang="en-US" sz="2400" dirty="0">
                <a:latin typeface="Arial" panose="020B0604020202020204" pitchFamily="34" charset="0"/>
                <a:cs typeface="Arial" panose="020B0604020202020204" pitchFamily="34" charset="0"/>
              </a:rPr>
              <a:t>is no penalty for the incoming vector because its timestamp is one of the edges of the W</a:t>
            </a:r>
            <a:r>
              <a:rPr lang="en-US" sz="2400" dirty="0" smtClean="0">
                <a:latin typeface="Arial" panose="020B0604020202020204" pitchFamily="34" charset="0"/>
                <a:cs typeface="Arial" panose="020B0604020202020204" pitchFamily="34" charset="0"/>
              </a:rPr>
              <a:t>.</a:t>
            </a:r>
          </a:p>
          <a:p>
            <a:pPr>
              <a:buFont typeface="Arial" panose="020B0604020202020204" pitchFamily="34" charset="0"/>
              <a:buChar char="•"/>
            </a:pPr>
            <a:r>
              <a:rPr lang="en-US" sz="2400" dirty="0" smtClean="0">
                <a:latin typeface="Arial" panose="020B0604020202020204" pitchFamily="34" charset="0"/>
                <a:cs typeface="Arial" panose="020B0604020202020204" pitchFamily="34" charset="0"/>
              </a:rPr>
              <a:t> The </a:t>
            </a:r>
            <a:r>
              <a:rPr lang="en-US" sz="2400" dirty="0">
                <a:latin typeface="Arial" panose="020B0604020202020204" pitchFamily="34" charset="0"/>
                <a:cs typeface="Arial" panose="020B0604020202020204" pitchFamily="34" charset="0"/>
              </a:rPr>
              <a:t>weight of the incoming vector is only the sum of the relative distance with its neighbors but the weight of the neighbors is the sum, relative distance with the incoming vector is not taken into account, plus the possible penalty due to the time window. </a:t>
            </a:r>
          </a:p>
          <a:p>
            <a:pPr>
              <a:buFont typeface="Arial" panose="020B0604020202020204" pitchFamily="34" charset="0"/>
              <a:buChar char="•"/>
            </a:pPr>
            <a:endParaRPr lang="el-G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7272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68440"/>
          </a:xfrm>
        </p:spPr>
        <p:txBody>
          <a:bodyPr>
            <a:normAutofit/>
          </a:bodyPr>
          <a:lstStyle/>
          <a:p>
            <a:pPr algn="ctr"/>
            <a:r>
              <a:rPr lang="en-US" sz="4000" dirty="0" smtClean="0">
                <a:latin typeface="Arial" panose="020B0604020202020204" pitchFamily="34" charset="0"/>
                <a:cs typeface="Arial" panose="020B0604020202020204" pitchFamily="34" charset="0"/>
              </a:rPr>
              <a:t>Input Data</a:t>
            </a:r>
            <a:endParaRPr lang="el-GR"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sz="2600" dirty="0" smtClean="0">
                <a:latin typeface="Arial" panose="020B0604020202020204" pitchFamily="34" charset="0"/>
                <a:cs typeface="Arial" panose="020B0604020202020204" pitchFamily="34" charset="0"/>
              </a:rPr>
              <a:t>The </a:t>
            </a:r>
            <a:r>
              <a:rPr lang="en-US" sz="2600" dirty="0">
                <a:latin typeface="Arial" panose="020B0604020202020204" pitchFamily="34" charset="0"/>
                <a:cs typeface="Arial" panose="020B0604020202020204" pitchFamily="34" charset="0"/>
              </a:rPr>
              <a:t>input data, </a:t>
            </a:r>
            <a:r>
              <a:rPr lang="en-US" sz="2600" dirty="0" smtClean="0">
                <a:latin typeface="Arial" panose="020B0604020202020204" pitchFamily="34" charset="0"/>
                <a:cs typeface="Arial" panose="020B0604020202020204" pitchFamily="34" charset="0"/>
              </a:rPr>
              <a:t>follow </a:t>
            </a:r>
            <a:r>
              <a:rPr lang="en-US" sz="2600" dirty="0">
                <a:latin typeface="Arial" panose="020B0604020202020204" pitchFamily="34" charset="0"/>
                <a:cs typeface="Arial" panose="020B0604020202020204" pitchFamily="34" charset="0"/>
              </a:rPr>
              <a:t>the Gaussian distribution. Each dimension's value is given, in the code, by the formula: </a:t>
            </a:r>
            <a:r>
              <a:rPr lang="en-US" sz="2600" b="1" i="1" dirty="0">
                <a:latin typeface="Arial" panose="020B0604020202020204" pitchFamily="34" charset="0"/>
                <a:cs typeface="Arial" panose="020B0604020202020204" pitchFamily="34" charset="0"/>
              </a:rPr>
              <a:t>mean * randomNumber * deviation</a:t>
            </a:r>
            <a:r>
              <a:rPr lang="en-US" sz="2600" dirty="0">
                <a:latin typeface="Arial" panose="020B0604020202020204" pitchFamily="34" charset="0"/>
                <a:cs typeface="Arial" panose="020B0604020202020204" pitchFamily="34" charset="0"/>
              </a:rPr>
              <a:t>. </a:t>
            </a:r>
            <a:endParaRPr lang="en-US" sz="2600" dirty="0" smtClean="0">
              <a:latin typeface="Arial" panose="020B0604020202020204" pitchFamily="34" charset="0"/>
              <a:cs typeface="Arial" panose="020B0604020202020204" pitchFamily="34" charset="0"/>
            </a:endParaRPr>
          </a:p>
          <a:p>
            <a:pPr lvl="3">
              <a:buFont typeface="Wingdings" panose="05000000000000000000" pitchFamily="2" charset="2"/>
              <a:buChar char="Ø"/>
            </a:pPr>
            <a:r>
              <a:rPr lang="en-US" sz="2600" dirty="0">
                <a:latin typeface="Arial" panose="020B0604020202020204" pitchFamily="34" charset="0"/>
                <a:cs typeface="Arial" panose="020B0604020202020204" pitchFamily="34" charset="0"/>
              </a:rPr>
              <a:t> the randomNumber is given by the Random number generator of </a:t>
            </a:r>
            <a:r>
              <a:rPr lang="en-US" sz="2600" dirty="0" smtClean="0">
                <a:latin typeface="Arial" panose="020B0604020202020204" pitchFamily="34" charset="0"/>
                <a:cs typeface="Arial" panose="020B0604020202020204" pitchFamily="34" charset="0"/>
              </a:rPr>
              <a:t>Java</a:t>
            </a:r>
          </a:p>
          <a:p>
            <a:pPr lvl="3">
              <a:buFont typeface="Wingdings" panose="05000000000000000000" pitchFamily="2" charset="2"/>
              <a:buChar char="Ø"/>
            </a:pPr>
            <a:r>
              <a:rPr lang="en-US" sz="2600" dirty="0">
                <a:latin typeface="Arial" panose="020B0604020202020204" pitchFamily="34" charset="0"/>
                <a:cs typeface="Arial" panose="020B0604020202020204" pitchFamily="34" charset="0"/>
              </a:rPr>
              <a:t> The deviation is set from the set {5,25,50</a:t>
            </a:r>
            <a:r>
              <a:rPr lang="en-US" sz="2600" dirty="0" smtClean="0">
                <a:latin typeface="Arial" panose="020B0604020202020204" pitchFamily="34" charset="0"/>
                <a:cs typeface="Arial" panose="020B0604020202020204" pitchFamily="34" charset="0"/>
              </a:rPr>
              <a:t>}</a:t>
            </a:r>
          </a:p>
          <a:p>
            <a:pPr lvl="3">
              <a:buFont typeface="Wingdings" panose="05000000000000000000" pitchFamily="2" charset="2"/>
              <a:buChar char="Ø"/>
            </a:pP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For </a:t>
            </a:r>
            <a:r>
              <a:rPr lang="en-US" sz="2600" dirty="0">
                <a:latin typeface="Arial" panose="020B0604020202020204" pitchFamily="34" charset="0"/>
                <a:cs typeface="Arial" panose="020B0604020202020204" pitchFamily="34" charset="0"/>
              </a:rPr>
              <a:t>every 10 data vectors that are inserted, Outliers or not, the mean deviates by a value that is given by the Exponential </a:t>
            </a:r>
            <a:r>
              <a:rPr lang="en-US" sz="2600" dirty="0" smtClean="0">
                <a:latin typeface="Arial" panose="020B0604020202020204" pitchFamily="34" charset="0"/>
                <a:cs typeface="Arial" panose="020B0604020202020204" pitchFamily="34" charset="0"/>
              </a:rPr>
              <a:t>distribution. The </a:t>
            </a:r>
            <a:r>
              <a:rPr lang="en-US" sz="2600" dirty="0">
                <a:latin typeface="Arial" panose="020B0604020202020204" pitchFamily="34" charset="0"/>
                <a:cs typeface="Arial" panose="020B0604020202020204" pitchFamily="34" charset="0"/>
              </a:rPr>
              <a:t>deviation's is given, in the code, by the formula</a:t>
            </a:r>
            <a:r>
              <a:rPr lang="en-US" sz="2600" dirty="0" smtClean="0">
                <a:latin typeface="Arial" panose="020B0604020202020204" pitchFamily="34" charset="0"/>
                <a:cs typeface="Arial" panose="020B0604020202020204" pitchFamily="34" charset="0"/>
              </a:rPr>
              <a:t>:</a:t>
            </a:r>
          </a:p>
          <a:p>
            <a:pPr marL="566928" lvl="3" indent="0">
              <a:buNone/>
            </a:pP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 	</a:t>
            </a:r>
            <a:r>
              <a:rPr lang="en-US" sz="2600" b="1" i="1" dirty="0" smtClean="0">
                <a:latin typeface="Arial" panose="020B0604020202020204" pitchFamily="34" charset="0"/>
                <a:cs typeface="Arial" panose="020B0604020202020204" pitchFamily="34" charset="0"/>
              </a:rPr>
              <a:t>(</a:t>
            </a:r>
            <a:r>
              <a:rPr lang="en-US" sz="2600" b="1" i="1" dirty="0">
                <a:latin typeface="Arial" panose="020B0604020202020204" pitchFamily="34" charset="0"/>
                <a:cs typeface="Arial" panose="020B0604020202020204" pitchFamily="34" charset="0"/>
              </a:rPr>
              <a:t>log (1- randomNumber)) / (-lambda). </a:t>
            </a:r>
            <a:r>
              <a:rPr lang="en-US" sz="2600" dirty="0">
                <a:latin typeface="Arial" panose="020B0604020202020204" pitchFamily="34" charset="0"/>
                <a:cs typeface="Arial" panose="020B0604020202020204" pitchFamily="34" charset="0"/>
              </a:rPr>
              <a:t>The lambda is set from the </a:t>
            </a:r>
            <a:r>
              <a:rPr lang="en-US" sz="2600" dirty="0" smtClean="0">
                <a:latin typeface="Arial" panose="020B0604020202020204" pitchFamily="34" charset="0"/>
                <a:cs typeface="Arial" panose="020B0604020202020204" pitchFamily="34" charset="0"/>
              </a:rPr>
              <a:t>   	set </a:t>
            </a:r>
            <a:r>
              <a:rPr lang="en-US" sz="2600" dirty="0">
                <a:latin typeface="Arial" panose="020B0604020202020204" pitchFamily="34" charset="0"/>
                <a:cs typeface="Arial" panose="020B0604020202020204" pitchFamily="34" charset="0"/>
              </a:rPr>
              <a:t>{0.2,5}, the randomNumber is given by the Random number </a:t>
            </a:r>
            <a:r>
              <a:rPr lang="en-US" sz="2600" dirty="0" smtClean="0">
                <a:latin typeface="Arial" panose="020B0604020202020204" pitchFamily="34" charset="0"/>
                <a:cs typeface="Arial" panose="020B0604020202020204" pitchFamily="34" charset="0"/>
              </a:rPr>
              <a:t>	generator </a:t>
            </a:r>
            <a:r>
              <a:rPr lang="en-US" sz="2600" dirty="0">
                <a:latin typeface="Arial" panose="020B0604020202020204" pitchFamily="34" charset="0"/>
                <a:cs typeface="Arial" panose="020B0604020202020204" pitchFamily="34" charset="0"/>
              </a:rPr>
              <a:t>of Java and it must be double type and the log is the </a:t>
            </a:r>
            <a:r>
              <a:rPr lang="en-US" sz="2600" dirty="0" smtClean="0">
                <a:latin typeface="Arial" panose="020B0604020202020204" pitchFamily="34" charset="0"/>
                <a:cs typeface="Arial" panose="020B0604020202020204" pitchFamily="34" charset="0"/>
              </a:rPr>
              <a:t>	logarithm </a:t>
            </a:r>
            <a:r>
              <a:rPr lang="en-US" sz="2600" dirty="0">
                <a:latin typeface="Arial" panose="020B0604020202020204" pitchFamily="34" charset="0"/>
                <a:cs typeface="Arial" panose="020B0604020202020204" pitchFamily="34" charset="0"/>
              </a:rPr>
              <a:t>with base e.</a:t>
            </a:r>
            <a:endParaRPr lang="el-GR"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1072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41305"/>
          </a:xfrm>
        </p:spPr>
        <p:txBody>
          <a:bodyPr>
            <a:normAutofit/>
          </a:bodyPr>
          <a:lstStyle/>
          <a:p>
            <a:pPr algn="ctr"/>
            <a:r>
              <a:rPr lang="en-US" sz="4000" dirty="0" smtClean="0">
                <a:latin typeface="Arial" panose="020B0604020202020204" pitchFamily="34" charset="0"/>
                <a:cs typeface="Arial" panose="020B0604020202020204" pitchFamily="34" charset="0"/>
              </a:rPr>
              <a:t>PCA dimension reduction</a:t>
            </a:r>
            <a:endParaRPr lang="el-GR"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 </a:t>
            </a:r>
            <a:r>
              <a:rPr lang="en-US" sz="2400" dirty="0" smtClean="0">
                <a:latin typeface="Arial" panose="020B0604020202020204" pitchFamily="34" charset="0"/>
                <a:cs typeface="Arial" panose="020B0604020202020204" pitchFamily="34" charset="0"/>
              </a:rPr>
              <a:t>Principal </a:t>
            </a:r>
            <a:r>
              <a:rPr lang="en-US" sz="2400" dirty="0">
                <a:latin typeface="Arial" panose="020B0604020202020204" pitchFamily="34" charset="0"/>
                <a:cs typeface="Arial" panose="020B0604020202020204" pitchFamily="34" charset="0"/>
              </a:rPr>
              <a:t>component analysis (PCA) is the main linear technique for dimension reduction. </a:t>
            </a:r>
            <a:endParaRPr lang="en-US" sz="24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 It reduces the data down into its basic components, stripping away any unnecessary parts</a:t>
            </a:r>
            <a:r>
              <a:rPr lang="en-US" sz="2400" dirty="0" smtClean="0">
                <a:latin typeface="Arial" panose="020B0604020202020204" pitchFamily="34" charset="0"/>
                <a:cs typeface="Arial" panose="020B0604020202020204" pitchFamily="34" charset="0"/>
              </a:rPr>
              <a:t>. It actually finds </a:t>
            </a:r>
            <a:r>
              <a:rPr lang="en-US" sz="2400" dirty="0">
                <a:latin typeface="Arial" panose="020B0604020202020204" pitchFamily="34" charset="0"/>
                <a:cs typeface="Arial" panose="020B0604020202020204" pitchFamily="34" charset="0"/>
              </a:rPr>
              <a:t>the principal components of data. </a:t>
            </a:r>
            <a:endParaRPr lang="en-US" sz="24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US" sz="2400" dirty="0" smtClean="0">
                <a:latin typeface="Arial" panose="020B0604020202020204" pitchFamily="34" charset="0"/>
                <a:cs typeface="Arial" panose="020B0604020202020204" pitchFamily="34" charset="0"/>
              </a:rPr>
              <a:t>So </a:t>
            </a:r>
            <a:r>
              <a:rPr lang="en-US" sz="2400" dirty="0">
                <a:latin typeface="Arial" panose="020B0604020202020204" pitchFamily="34" charset="0"/>
                <a:cs typeface="Arial" panose="020B0604020202020204" pitchFamily="34" charset="0"/>
              </a:rPr>
              <a:t>what are principal components then? They’re the underlying structure in the data. They are the directions where there is the most variance, the directions where the data is most spread out.</a:t>
            </a:r>
            <a:endParaRPr lang="el-GR" sz="2400" dirty="0">
              <a:latin typeface="Arial" panose="020B0604020202020204" pitchFamily="34" charset="0"/>
              <a:cs typeface="Arial" panose="020B0604020202020204" pitchFamily="34" charset="0"/>
            </a:endParaRPr>
          </a:p>
          <a:p>
            <a:pPr marL="0" indent="0">
              <a:buNone/>
            </a:pPr>
            <a:endParaRPr lang="el-GR" dirty="0">
              <a:latin typeface="Arial" panose="020B0604020202020204" pitchFamily="34" charset="0"/>
              <a:cs typeface="Arial" panose="020B0604020202020204" pitchFamily="34" charset="0"/>
            </a:endParaRPr>
          </a:p>
          <a:p>
            <a:pPr>
              <a:buFont typeface="Arial" panose="020B0604020202020204" pitchFamily="34" charset="0"/>
              <a:buChar char="•"/>
            </a:pP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9386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68440"/>
          </a:xfrm>
        </p:spPr>
        <p:txBody>
          <a:bodyPr>
            <a:normAutofit/>
          </a:bodyPr>
          <a:lstStyle/>
          <a:p>
            <a:pPr algn="ctr"/>
            <a:r>
              <a:rPr lang="en-US" sz="4000" dirty="0" smtClean="0">
                <a:latin typeface="Arial" panose="020B0604020202020204" pitchFamily="34" charset="0"/>
                <a:cs typeface="Arial" panose="020B0604020202020204" pitchFamily="34" charset="0"/>
              </a:rPr>
              <a:t>Hilout with PCA : Steps</a:t>
            </a:r>
            <a:endParaRPr lang="el-GR"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a:t> </a:t>
            </a:r>
            <a:r>
              <a:rPr lang="en-US" dirty="0" smtClean="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new </a:t>
            </a:r>
            <a:r>
              <a:rPr lang="en-US" dirty="0" smtClean="0">
                <a:latin typeface="Arial" panose="020B0604020202020204" pitchFamily="34" charset="0"/>
                <a:cs typeface="Arial" panose="020B0604020202020204" pitchFamily="34" charset="0"/>
              </a:rPr>
              <a:t>data-vector </a:t>
            </a:r>
            <a:r>
              <a:rPr lang="en-US" dirty="0">
                <a:latin typeface="Arial" panose="020B0604020202020204" pitchFamily="34" charset="0"/>
                <a:cs typeface="Arial" panose="020B0604020202020204" pitchFamily="34" charset="0"/>
              </a:rPr>
              <a:t>wants to enter the cloudlet </a:t>
            </a:r>
            <a:endParaRPr lang="en-US" dirty="0" smtClean="0">
              <a:latin typeface="Arial" panose="020B0604020202020204" pitchFamily="34" charset="0"/>
              <a:cs typeface="Arial" panose="020B0604020202020204" pitchFamily="34" charset="0"/>
            </a:endParaRPr>
          </a:p>
          <a:p>
            <a:pPr lvl="0">
              <a:buFont typeface="Arial" panose="020B0604020202020204" pitchFamily="34" charset="0"/>
              <a:buChar char="•"/>
            </a:pPr>
            <a:r>
              <a:rPr lang="en-US" sz="1900"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number of neighbors </a:t>
            </a:r>
            <a:r>
              <a:rPr lang="en-US" dirty="0" smtClean="0">
                <a:latin typeface="Arial" panose="020B0604020202020204" pitchFamily="34" charset="0"/>
                <a:cs typeface="Arial" panose="020B0604020202020204" pitchFamily="34" charset="0"/>
              </a:rPr>
              <a:t>is </a:t>
            </a:r>
            <a:r>
              <a:rPr lang="en-US" dirty="0">
                <a:latin typeface="Arial" panose="020B0604020202020204" pitchFamily="34" charset="0"/>
                <a:cs typeface="Arial" panose="020B0604020202020204" pitchFamily="34" charset="0"/>
              </a:rPr>
              <a:t>decided. The number of the neighbors(k) is randomized between the half and the total number of vectors of the current dataset that is stored in the repository</a:t>
            </a:r>
            <a:r>
              <a:rPr lang="en-US" dirty="0" smtClean="0">
                <a:latin typeface="Arial" panose="020B0604020202020204" pitchFamily="34" charset="0"/>
                <a:cs typeface="Arial" panose="020B0604020202020204" pitchFamily="34" charset="0"/>
              </a:rPr>
              <a:t>.</a:t>
            </a:r>
          </a:p>
          <a:p>
            <a:pPr>
              <a:buFont typeface="Arial" panose="020B0604020202020204" pitchFamily="34" charset="0"/>
              <a:buChar char="•"/>
            </a:pPr>
            <a:r>
              <a:rPr lang="en-US" sz="1900"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We </a:t>
            </a:r>
            <a:r>
              <a:rPr lang="en-US" dirty="0">
                <a:latin typeface="Arial" panose="020B0604020202020204" pitchFamily="34" charset="0"/>
                <a:cs typeface="Arial" panose="020B0604020202020204" pitchFamily="34" charset="0"/>
              </a:rPr>
              <a:t>find the neighbors according to the proximity of them comparing to the input vector's position, as the Hilout algorithm </a:t>
            </a:r>
            <a:r>
              <a:rPr lang="en-US" dirty="0" smtClean="0">
                <a:latin typeface="Arial" panose="020B0604020202020204" pitchFamily="34" charset="0"/>
                <a:cs typeface="Arial" panose="020B0604020202020204" pitchFamily="34" charset="0"/>
              </a:rPr>
              <a:t>defines .</a:t>
            </a:r>
            <a:r>
              <a:rPr lang="en-US" b="1" dirty="0" smtClean="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difference this time is that we apply the PCA method on all the records, which are not Outliers, of the dataset, expect the incoming vector, and we find the principal components of the dataset. </a:t>
            </a:r>
            <a:endParaRPr lang="en-US" b="1"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US" sz="190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Decision </a:t>
            </a:r>
            <a:r>
              <a:rPr lang="en-US" dirty="0">
                <a:latin typeface="Arial" panose="020B0604020202020204" pitchFamily="34" charset="0"/>
                <a:cs typeface="Arial" panose="020B0604020202020204" pitchFamily="34" charset="0"/>
              </a:rPr>
              <a:t>if it is an outlier is taken : If the weight of the incoming vector is the highest, then it is marked as an outlier and is stored in the repository with weight 0. If it is not an outlier, then the weights of the neighbors are updated (plus the relative distance with the incoming vector) and the incoming vector is stored.</a:t>
            </a:r>
            <a:endParaRPr lang="el-GR" dirty="0">
              <a:latin typeface="Arial" panose="020B0604020202020204" pitchFamily="34" charset="0"/>
              <a:cs typeface="Arial" panose="020B0604020202020204" pitchFamily="34" charset="0"/>
            </a:endParaRPr>
          </a:p>
          <a:p>
            <a:pPr lvl="1">
              <a:buFont typeface="Wingdings" panose="05000000000000000000" pitchFamily="2" charset="2"/>
              <a:buChar char="Ø"/>
            </a:pPr>
            <a:endParaRPr lang="el-GR" dirty="0"/>
          </a:p>
          <a:p>
            <a:pPr lvl="0">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l-GR" dirty="0"/>
          </a:p>
        </p:txBody>
      </p:sp>
    </p:spTree>
    <p:extLst>
      <p:ext uri="{BB962C8B-B14F-4D97-AF65-F5344CB8AC3E}">
        <p14:creationId xmlns:p14="http://schemas.microsoft.com/office/powerpoint/2010/main" val="3790300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11123"/>
          </a:xfrm>
        </p:spPr>
        <p:txBody>
          <a:bodyPr>
            <a:normAutofit/>
          </a:bodyPr>
          <a:lstStyle/>
          <a:p>
            <a:pPr algn="ctr"/>
            <a:r>
              <a:rPr lang="en-US" sz="4000" dirty="0" smtClean="0">
                <a:latin typeface="Arial" panose="020B0604020202020204" pitchFamily="34" charset="0"/>
                <a:cs typeface="Arial" panose="020B0604020202020204" pitchFamily="34" charset="0"/>
              </a:rPr>
              <a:t>PCA : example</a:t>
            </a:r>
            <a:endParaRPr lang="el-GR"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47500" lnSpcReduction="20000"/>
          </a:bodyPr>
          <a:lstStyle/>
          <a:p>
            <a:pPr>
              <a:buFont typeface="Wingdings" panose="05000000000000000000" pitchFamily="2" charset="2"/>
              <a:buChar char="Ø"/>
            </a:pPr>
            <a:r>
              <a:rPr lang="en-US" dirty="0"/>
              <a:t> </a:t>
            </a:r>
            <a:r>
              <a:rPr lang="en-US" sz="3800" dirty="0" smtClean="0">
                <a:latin typeface="Arial" panose="020B0604020202020204" pitchFamily="34" charset="0"/>
                <a:cs typeface="Arial" panose="020B0604020202020204" pitchFamily="34" charset="0"/>
              </a:rPr>
              <a:t>Records :</a:t>
            </a:r>
          </a:p>
          <a:p>
            <a:r>
              <a:rPr lang="en-US" sz="3800" dirty="0" smtClean="0">
                <a:latin typeface="Arial" panose="020B0604020202020204" pitchFamily="34" charset="0"/>
                <a:cs typeface="Arial" panose="020B0604020202020204" pitchFamily="34" charset="0"/>
              </a:rPr>
              <a:t>              1st </a:t>
            </a:r>
            <a:r>
              <a:rPr lang="en-US" sz="3800" dirty="0">
                <a:latin typeface="Arial" panose="020B0604020202020204" pitchFamily="34" charset="0"/>
                <a:cs typeface="Arial" panose="020B0604020202020204" pitchFamily="34" charset="0"/>
              </a:rPr>
              <a:t>record: {96.93,95.04,96.15,99.04}</a:t>
            </a:r>
            <a:endParaRPr lang="el-GR" sz="3800" dirty="0">
              <a:latin typeface="Arial" panose="020B0604020202020204" pitchFamily="34" charset="0"/>
              <a:cs typeface="Arial" panose="020B0604020202020204" pitchFamily="34" charset="0"/>
            </a:endParaRPr>
          </a:p>
          <a:p>
            <a:r>
              <a:rPr lang="en-US" sz="3800" dirty="0">
                <a:latin typeface="Arial" panose="020B0604020202020204" pitchFamily="34" charset="0"/>
                <a:cs typeface="Arial" panose="020B0604020202020204" pitchFamily="34" charset="0"/>
              </a:rPr>
              <a:t> </a:t>
            </a:r>
            <a:r>
              <a:rPr lang="en-US" sz="3800" dirty="0" smtClean="0">
                <a:latin typeface="Arial" panose="020B0604020202020204" pitchFamily="34" charset="0"/>
                <a:cs typeface="Arial" panose="020B0604020202020204" pitchFamily="34" charset="0"/>
              </a:rPr>
              <a:t>             2nd </a:t>
            </a:r>
            <a:r>
              <a:rPr lang="en-US" sz="3800" dirty="0">
                <a:latin typeface="Arial" panose="020B0604020202020204" pitchFamily="34" charset="0"/>
                <a:cs typeface="Arial" panose="020B0604020202020204" pitchFamily="34" charset="0"/>
              </a:rPr>
              <a:t>record: {93.94,106.34,101.99,94.39}</a:t>
            </a:r>
            <a:endParaRPr lang="el-GR" sz="3800" dirty="0">
              <a:latin typeface="Arial" panose="020B0604020202020204" pitchFamily="34" charset="0"/>
              <a:cs typeface="Arial" panose="020B0604020202020204" pitchFamily="34" charset="0"/>
            </a:endParaRPr>
          </a:p>
          <a:p>
            <a:r>
              <a:rPr lang="en-US" sz="3800" dirty="0">
                <a:latin typeface="Arial" panose="020B0604020202020204" pitchFamily="34" charset="0"/>
                <a:cs typeface="Arial" panose="020B0604020202020204" pitchFamily="34" charset="0"/>
              </a:rPr>
              <a:t> </a:t>
            </a:r>
            <a:r>
              <a:rPr lang="en-US" sz="3800" dirty="0" smtClean="0">
                <a:latin typeface="Arial" panose="020B0604020202020204" pitchFamily="34" charset="0"/>
                <a:cs typeface="Arial" panose="020B0604020202020204" pitchFamily="34" charset="0"/>
              </a:rPr>
              <a:t>             3rd </a:t>
            </a:r>
            <a:r>
              <a:rPr lang="en-US" sz="3800" dirty="0">
                <a:latin typeface="Arial" panose="020B0604020202020204" pitchFamily="34" charset="0"/>
                <a:cs typeface="Arial" panose="020B0604020202020204" pitchFamily="34" charset="0"/>
              </a:rPr>
              <a:t>record: {92.98,96.68,101.29,103.75}</a:t>
            </a:r>
            <a:endParaRPr lang="el-GR" sz="3800" dirty="0">
              <a:latin typeface="Arial" panose="020B0604020202020204" pitchFamily="34" charset="0"/>
              <a:cs typeface="Arial" panose="020B0604020202020204" pitchFamily="34" charset="0"/>
            </a:endParaRPr>
          </a:p>
          <a:p>
            <a:r>
              <a:rPr lang="en-US" sz="3800" dirty="0">
                <a:latin typeface="Arial" panose="020B0604020202020204" pitchFamily="34" charset="0"/>
                <a:cs typeface="Arial" panose="020B0604020202020204" pitchFamily="34" charset="0"/>
              </a:rPr>
              <a:t>	</a:t>
            </a:r>
            <a:r>
              <a:rPr lang="en-US" sz="3800" dirty="0" smtClean="0">
                <a:latin typeface="Arial" panose="020B0604020202020204" pitchFamily="34" charset="0"/>
                <a:cs typeface="Arial" panose="020B0604020202020204" pitchFamily="34" charset="0"/>
              </a:rPr>
              <a:t>  4th </a:t>
            </a:r>
            <a:r>
              <a:rPr lang="en-US" sz="3800" dirty="0">
                <a:latin typeface="Arial" panose="020B0604020202020204" pitchFamily="34" charset="0"/>
                <a:cs typeface="Arial" panose="020B0604020202020204" pitchFamily="34" charset="0"/>
              </a:rPr>
              <a:t>record: {108.43,92.9,94.11,92.56</a:t>
            </a:r>
            <a:r>
              <a:rPr lang="en-US" sz="3800" dirty="0" smtClean="0">
                <a:latin typeface="Arial" panose="020B0604020202020204" pitchFamily="34" charset="0"/>
                <a:cs typeface="Arial" panose="020B0604020202020204" pitchFamily="34" charset="0"/>
              </a:rPr>
              <a:t>}</a:t>
            </a:r>
          </a:p>
          <a:p>
            <a:pPr>
              <a:buFont typeface="Wingdings" panose="05000000000000000000" pitchFamily="2" charset="2"/>
              <a:buChar char="Ø"/>
            </a:pPr>
            <a:r>
              <a:rPr lang="en-US" dirty="0" smtClean="0">
                <a:latin typeface="Arial" panose="020B0604020202020204" pitchFamily="34" charset="0"/>
                <a:cs typeface="Arial" panose="020B0604020202020204" pitchFamily="34" charset="0"/>
              </a:rPr>
              <a:t> </a:t>
            </a:r>
            <a:r>
              <a:rPr lang="en-US" sz="3800" dirty="0" smtClean="0">
                <a:latin typeface="Arial" panose="020B0604020202020204" pitchFamily="34" charset="0"/>
                <a:cs typeface="Arial" panose="020B0604020202020204" pitchFamily="34" charset="0"/>
              </a:rPr>
              <a:t>PCA Components :</a:t>
            </a:r>
          </a:p>
          <a:p>
            <a:r>
              <a:rPr lang="en-US" sz="3800" dirty="0">
                <a:latin typeface="Arial" panose="020B0604020202020204" pitchFamily="34" charset="0"/>
                <a:cs typeface="Arial" panose="020B0604020202020204" pitchFamily="34" charset="0"/>
              </a:rPr>
              <a:t> </a:t>
            </a:r>
            <a:r>
              <a:rPr lang="en-US" sz="3800" dirty="0" smtClean="0">
                <a:latin typeface="Arial" panose="020B0604020202020204" pitchFamily="34" charset="0"/>
                <a:cs typeface="Arial" panose="020B0604020202020204" pitchFamily="34" charset="0"/>
              </a:rPr>
              <a:t>		PCA1   </a:t>
            </a:r>
            <a:r>
              <a:rPr lang="en-US" sz="3800" dirty="0">
                <a:latin typeface="Arial" panose="020B0604020202020204" pitchFamily="34" charset="0"/>
                <a:cs typeface="Arial" panose="020B0604020202020204" pitchFamily="34" charset="0"/>
              </a:rPr>
              <a:t>PCA2   PCA3   PCA4</a:t>
            </a:r>
            <a:endParaRPr lang="el-GR" sz="3800" dirty="0">
              <a:latin typeface="Arial" panose="020B0604020202020204" pitchFamily="34" charset="0"/>
              <a:cs typeface="Arial" panose="020B0604020202020204" pitchFamily="34" charset="0"/>
            </a:endParaRPr>
          </a:p>
          <a:p>
            <a:r>
              <a:rPr lang="en-US" sz="3800" dirty="0">
                <a:latin typeface="Arial" panose="020B0604020202020204" pitchFamily="34" charset="0"/>
                <a:cs typeface="Arial" panose="020B0604020202020204" pitchFamily="34" charset="0"/>
              </a:rPr>
              <a:t>	 </a:t>
            </a:r>
            <a:r>
              <a:rPr lang="en-US" sz="3800" dirty="0" smtClean="0">
                <a:latin typeface="Arial" panose="020B0604020202020204" pitchFamily="34" charset="0"/>
                <a:cs typeface="Arial" panose="020B0604020202020204" pitchFamily="34" charset="0"/>
              </a:rPr>
              <a:t>     dim1</a:t>
            </a:r>
            <a:r>
              <a:rPr lang="en-US" sz="3800" dirty="0">
                <a:latin typeface="Arial" panose="020B0604020202020204" pitchFamily="34" charset="0"/>
                <a:cs typeface="Arial" panose="020B0604020202020204" pitchFamily="34" charset="0"/>
              </a:rPr>
              <a:t>: [[-0.50, -0.50, -0.50, -0.50],  </a:t>
            </a:r>
            <a:endParaRPr lang="el-GR" sz="3800" dirty="0">
              <a:latin typeface="Arial" panose="020B0604020202020204" pitchFamily="34" charset="0"/>
              <a:cs typeface="Arial" panose="020B0604020202020204" pitchFamily="34" charset="0"/>
            </a:endParaRPr>
          </a:p>
          <a:p>
            <a:r>
              <a:rPr lang="en-US" sz="3800" dirty="0">
                <a:latin typeface="Arial" panose="020B0604020202020204" pitchFamily="34" charset="0"/>
                <a:cs typeface="Arial" panose="020B0604020202020204" pitchFamily="34" charset="0"/>
              </a:rPr>
              <a:t> 	 </a:t>
            </a:r>
            <a:r>
              <a:rPr lang="en-US" sz="3800" dirty="0" smtClean="0">
                <a:latin typeface="Arial" panose="020B0604020202020204" pitchFamily="34" charset="0"/>
                <a:cs typeface="Arial" panose="020B0604020202020204" pitchFamily="34" charset="0"/>
              </a:rPr>
              <a:t>     dim2</a:t>
            </a:r>
            <a:r>
              <a:rPr lang="en-US" sz="3800" dirty="0">
                <a:latin typeface="Arial" panose="020B0604020202020204" pitchFamily="34" charset="0"/>
                <a:cs typeface="Arial" panose="020B0604020202020204" pitchFamily="34" charset="0"/>
              </a:rPr>
              <a:t>: [</a:t>
            </a:r>
            <a:r>
              <a:rPr lang="en-US" sz="3800" b="1" dirty="0">
                <a:latin typeface="Arial" panose="020B0604020202020204" pitchFamily="34" charset="0"/>
                <a:cs typeface="Arial" panose="020B0604020202020204" pitchFamily="34" charset="0"/>
              </a:rPr>
              <a:t>0.86</a:t>
            </a:r>
            <a:r>
              <a:rPr lang="en-US" sz="3800" dirty="0">
                <a:latin typeface="Arial" panose="020B0604020202020204" pitchFamily="34" charset="0"/>
                <a:cs typeface="Arial" panose="020B0604020202020204" pitchFamily="34" charset="0"/>
              </a:rPr>
              <a:t>, -0.36, -0.29, -0.21],  </a:t>
            </a:r>
            <a:endParaRPr lang="el-GR" sz="3800" dirty="0">
              <a:latin typeface="Arial" panose="020B0604020202020204" pitchFamily="34" charset="0"/>
              <a:cs typeface="Arial" panose="020B0604020202020204" pitchFamily="34" charset="0"/>
            </a:endParaRPr>
          </a:p>
          <a:p>
            <a:r>
              <a:rPr lang="en-US" sz="3800" dirty="0">
                <a:latin typeface="Arial" panose="020B0604020202020204" pitchFamily="34" charset="0"/>
                <a:cs typeface="Arial" panose="020B0604020202020204" pitchFamily="34" charset="0"/>
              </a:rPr>
              <a:t> 	 </a:t>
            </a:r>
            <a:r>
              <a:rPr lang="en-US" sz="3800" dirty="0" smtClean="0">
                <a:latin typeface="Arial" panose="020B0604020202020204" pitchFamily="34" charset="0"/>
                <a:cs typeface="Arial" panose="020B0604020202020204" pitchFamily="34" charset="0"/>
              </a:rPr>
              <a:t>     dim3</a:t>
            </a:r>
            <a:r>
              <a:rPr lang="en-US" sz="3800" dirty="0">
                <a:latin typeface="Arial" panose="020B0604020202020204" pitchFamily="34" charset="0"/>
                <a:cs typeface="Arial" panose="020B0604020202020204" pitchFamily="34" charset="0"/>
              </a:rPr>
              <a:t>: [0.09, 0.64, 0.04, -0.77],  </a:t>
            </a:r>
            <a:endParaRPr lang="el-GR" sz="3800" dirty="0">
              <a:latin typeface="Arial" panose="020B0604020202020204" pitchFamily="34" charset="0"/>
              <a:cs typeface="Arial" panose="020B0604020202020204" pitchFamily="34" charset="0"/>
            </a:endParaRPr>
          </a:p>
          <a:p>
            <a:r>
              <a:rPr lang="en-US" sz="3800" dirty="0">
                <a:latin typeface="Arial" panose="020B0604020202020204" pitchFamily="34" charset="0"/>
                <a:cs typeface="Arial" panose="020B0604020202020204" pitchFamily="34" charset="0"/>
              </a:rPr>
              <a:t> 	 </a:t>
            </a:r>
            <a:r>
              <a:rPr lang="en-US" sz="3800" dirty="0" smtClean="0">
                <a:latin typeface="Arial" panose="020B0604020202020204" pitchFamily="34" charset="0"/>
                <a:cs typeface="Arial" panose="020B0604020202020204" pitchFamily="34" charset="0"/>
              </a:rPr>
              <a:t>     dim4</a:t>
            </a:r>
            <a:r>
              <a:rPr lang="en-US" sz="3800" dirty="0">
                <a:latin typeface="Arial" panose="020B0604020202020204" pitchFamily="34" charset="0"/>
                <a:cs typeface="Arial" panose="020B0604020202020204" pitchFamily="34" charset="0"/>
              </a:rPr>
              <a:t>: [-0.01, -0.47, 0.81, -0.35]]</a:t>
            </a:r>
            <a:endParaRPr lang="el-GR" sz="3800" dirty="0" smtClean="0">
              <a:latin typeface="Arial" panose="020B0604020202020204" pitchFamily="34" charset="0"/>
              <a:cs typeface="Arial" panose="020B0604020202020204" pitchFamily="34" charset="0"/>
            </a:endParaRPr>
          </a:p>
          <a:p>
            <a:pPr marL="0" indent="0">
              <a:buNone/>
            </a:pPr>
            <a:endParaRPr lang="el-GR" dirty="0"/>
          </a:p>
        </p:txBody>
      </p:sp>
    </p:spTree>
    <p:extLst>
      <p:ext uri="{BB962C8B-B14F-4D97-AF65-F5344CB8AC3E}">
        <p14:creationId xmlns:p14="http://schemas.microsoft.com/office/powerpoint/2010/main" val="784260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68440"/>
          </a:xfrm>
        </p:spPr>
        <p:txBody>
          <a:bodyPr/>
          <a:lstStyle/>
          <a:p>
            <a:pPr algn="ctr"/>
            <a:r>
              <a:rPr lang="en-US" dirty="0" smtClean="0">
                <a:latin typeface="Arial" panose="020B0604020202020204" pitchFamily="34" charset="0"/>
                <a:cs typeface="Arial" panose="020B0604020202020204" pitchFamily="34" charset="0"/>
              </a:rPr>
              <a:t>Variance per Dimension</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smtClean="0">
                <a:latin typeface="Arial" panose="020B0604020202020204" pitchFamily="34" charset="0"/>
                <a:cs typeface="Arial" panose="020B0604020202020204" pitchFamily="34" charset="0"/>
              </a:rPr>
              <a:t>Another </a:t>
            </a:r>
            <a:r>
              <a:rPr lang="en-US" sz="2400" dirty="0">
                <a:latin typeface="Arial" panose="020B0604020202020204" pitchFamily="34" charset="0"/>
                <a:cs typeface="Arial" panose="020B0604020202020204" pitchFamily="34" charset="0"/>
              </a:rPr>
              <a:t>characteristic we study in this Thesis is the Variance per </a:t>
            </a:r>
            <a:r>
              <a:rPr lang="en-US" sz="2400" dirty="0" smtClean="0">
                <a:latin typeface="Arial" panose="020B0604020202020204" pitchFamily="34" charset="0"/>
                <a:cs typeface="Arial" panose="020B0604020202020204" pitchFamily="34" charset="0"/>
              </a:rPr>
              <a:t>dimension.</a:t>
            </a:r>
          </a:p>
          <a:p>
            <a:pPr>
              <a:buFont typeface="Arial" panose="020B0604020202020204" pitchFamily="34" charset="0"/>
              <a:buChar char="•"/>
            </a:pPr>
            <a:r>
              <a:rPr lang="en-US" sz="2400" dirty="0" smtClean="0">
                <a:latin typeface="Arial" panose="020B0604020202020204" pitchFamily="34" charset="0"/>
                <a:cs typeface="Arial" panose="020B0604020202020204" pitchFamily="34" charset="0"/>
              </a:rPr>
              <a:t>Variance </a:t>
            </a:r>
            <a:r>
              <a:rPr lang="en-US" sz="2400" dirty="0">
                <a:latin typeface="Arial" panose="020B0604020202020204" pitchFamily="34" charset="0"/>
                <a:cs typeface="Arial" panose="020B0604020202020204" pitchFamily="34" charset="0"/>
              </a:rPr>
              <a:t>(commonly denoted σ</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is a very useful measure of the relative amount of ‘scattering’ of a given set. In other words, knowing the Variance can give you an idea of how closely the values in a set </a:t>
            </a:r>
            <a:r>
              <a:rPr lang="en-US" sz="2400" dirty="0" smtClean="0">
                <a:latin typeface="Arial" panose="020B0604020202020204" pitchFamily="34" charset="0"/>
                <a:cs typeface="Arial" panose="020B0604020202020204" pitchFamily="34" charset="0"/>
              </a:rPr>
              <a:t>cluster </a:t>
            </a:r>
            <a:r>
              <a:rPr lang="en-US" sz="2400" dirty="0">
                <a:latin typeface="Arial" panose="020B0604020202020204" pitchFamily="34" charset="0"/>
                <a:cs typeface="Arial" panose="020B0604020202020204" pitchFamily="34" charset="0"/>
              </a:rPr>
              <a:t>around the mean</a:t>
            </a:r>
            <a:r>
              <a:rPr lang="en-US" sz="2400"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528437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68440"/>
          </a:xfrm>
        </p:spPr>
        <p:txBody>
          <a:bodyPr>
            <a:normAutofit/>
          </a:bodyPr>
          <a:lstStyle/>
          <a:p>
            <a:pPr algn="ctr"/>
            <a:r>
              <a:rPr lang="en-US" sz="4000" dirty="0" smtClean="0">
                <a:latin typeface="Arial" panose="020B0604020202020204" pitchFamily="34" charset="0"/>
                <a:cs typeface="Arial" panose="020B0604020202020204" pitchFamily="34" charset="0"/>
              </a:rPr>
              <a:t>Goals of our scheme</a:t>
            </a:r>
            <a:endParaRPr lang="el-GR"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2400" dirty="0" smtClean="0">
                <a:latin typeface="Arial" panose="020B0604020202020204" pitchFamily="34" charset="0"/>
                <a:cs typeface="Arial" panose="020B0604020202020204" pitchFamily="34" charset="0"/>
              </a:rPr>
              <a:t>Goals :</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 how the number of the data vectors affects the number of Outliers that are </a:t>
            </a:r>
            <a:r>
              <a:rPr lang="en-US" sz="2400" dirty="0" smtClean="0">
                <a:latin typeface="Arial" panose="020B0604020202020204" pitchFamily="34" charset="0"/>
                <a:cs typeface="Arial" panose="020B0604020202020204" pitchFamily="34" charset="0"/>
              </a:rPr>
              <a:t>detected</a:t>
            </a:r>
          </a:p>
          <a:p>
            <a:pPr lvl="0">
              <a:buFont typeface="Arial" panose="020B0604020202020204" pitchFamily="34" charset="0"/>
              <a:buChar char="•"/>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how </a:t>
            </a:r>
            <a:r>
              <a:rPr lang="en-US" sz="2400" dirty="0">
                <a:latin typeface="Arial" panose="020B0604020202020204" pitchFamily="34" charset="0"/>
                <a:cs typeface="Arial" panose="020B0604020202020204" pitchFamily="34" charset="0"/>
              </a:rPr>
              <a:t>the number of the dimensions affects the number of Outliers that are detected</a:t>
            </a:r>
            <a:endParaRPr lang="el-GR" sz="24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how the deviation of the mean in the Gaussian distribution affects the number of Outliers that are </a:t>
            </a:r>
            <a:r>
              <a:rPr lang="en-US" sz="2400" dirty="0" smtClean="0">
                <a:latin typeface="Arial" panose="020B0604020202020204" pitchFamily="34" charset="0"/>
                <a:cs typeface="Arial" panose="020B0604020202020204" pitchFamily="34" charset="0"/>
              </a:rPr>
              <a:t>detected</a:t>
            </a:r>
          </a:p>
          <a:p>
            <a:pPr>
              <a:buFont typeface="Arial" panose="020B0604020202020204" pitchFamily="34" charset="0"/>
              <a:buChar char="•"/>
            </a:pPr>
            <a:r>
              <a:rPr lang="en-US" sz="2400" dirty="0" smtClean="0">
                <a:latin typeface="Arial" panose="020B0604020202020204" pitchFamily="34" charset="0"/>
                <a:cs typeface="Arial" panose="020B0604020202020204" pitchFamily="34" charset="0"/>
              </a:rPr>
              <a:t> how </a:t>
            </a:r>
            <a:r>
              <a:rPr lang="en-US" sz="2400" dirty="0">
                <a:latin typeface="Arial" panose="020B0604020202020204" pitchFamily="34" charset="0"/>
                <a:cs typeface="Arial" panose="020B0604020202020204" pitchFamily="34" charset="0"/>
              </a:rPr>
              <a:t>the lambda parameter in </a:t>
            </a: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Exponential distribution affects the number of Outliers that are </a:t>
            </a:r>
            <a:r>
              <a:rPr lang="en-US" sz="2400" dirty="0" smtClean="0">
                <a:latin typeface="Arial" panose="020B0604020202020204" pitchFamily="34" charset="0"/>
                <a:cs typeface="Arial" panose="020B0604020202020204" pitchFamily="34" charset="0"/>
              </a:rPr>
              <a:t>detected</a:t>
            </a:r>
          </a:p>
          <a:p>
            <a:pPr marL="0" indent="0">
              <a:buNone/>
            </a:pPr>
            <a:endParaRPr lang="el-G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2302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11123"/>
          </a:xfrm>
        </p:spPr>
        <p:txBody>
          <a:bodyPr>
            <a:normAutofit/>
          </a:bodyPr>
          <a:lstStyle/>
          <a:p>
            <a:pPr algn="ctr"/>
            <a:r>
              <a:rPr lang="en-US" sz="4000" dirty="0" smtClean="0">
                <a:latin typeface="Arial" panose="020B0604020202020204" pitchFamily="34" charset="0"/>
                <a:cs typeface="Arial" panose="020B0604020202020204" pitchFamily="34" charset="0"/>
              </a:rPr>
              <a:t>Why we chose this scheme</a:t>
            </a:r>
            <a:endParaRPr lang="el-GR"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v"/>
            </a:pPr>
            <a:r>
              <a:rPr lang="en-US" sz="2600" dirty="0">
                <a:latin typeface="Arial" panose="020B0604020202020204" pitchFamily="34" charset="0"/>
                <a:cs typeface="Arial" panose="020B0604020202020204" pitchFamily="34" charset="0"/>
              </a:rPr>
              <a:t>Hilout Algorithm : has been designed to efficiently detect the top n Outliers</a:t>
            </a:r>
          </a:p>
          <a:p>
            <a:pPr>
              <a:buFont typeface="Wingdings" panose="05000000000000000000" pitchFamily="2" charset="2"/>
              <a:buChar char="v"/>
            </a:pPr>
            <a:r>
              <a:rPr lang="en-US" sz="2600" dirty="0">
                <a:latin typeface="Arial" panose="020B0604020202020204" pitchFamily="34" charset="0"/>
                <a:cs typeface="Arial" panose="020B0604020202020204" pitchFamily="34" charset="0"/>
              </a:rPr>
              <a:t>Cloudlet : the centralized nature of the Cloudlet repository has advantages such </a:t>
            </a:r>
            <a:r>
              <a:rPr lang="en-US" sz="2600" dirty="0" smtClean="0">
                <a:latin typeface="Arial" panose="020B0604020202020204" pitchFamily="34" charset="0"/>
                <a:cs typeface="Arial" panose="020B0604020202020204" pitchFamily="34" charset="0"/>
              </a:rPr>
              <a:t>as :</a:t>
            </a:r>
          </a:p>
          <a:p>
            <a:pPr lvl="1">
              <a:buFont typeface="Wingdings" panose="05000000000000000000" pitchFamily="2" charset="2"/>
              <a:buChar char="v"/>
            </a:pPr>
            <a:r>
              <a:rPr lang="en-US" sz="2600" dirty="0" smtClean="0">
                <a:latin typeface="Arial" panose="020B0604020202020204" pitchFamily="34" charset="0"/>
                <a:cs typeface="Arial" panose="020B0604020202020204" pitchFamily="34" charset="0"/>
              </a:rPr>
              <a:t> Data Integrity</a:t>
            </a:r>
          </a:p>
          <a:p>
            <a:pPr lvl="1">
              <a:buFont typeface="Wingdings" panose="05000000000000000000" pitchFamily="2" charset="2"/>
              <a:buChar char="v"/>
            </a:pPr>
            <a:r>
              <a:rPr lang="en-US" sz="2600" dirty="0">
                <a:latin typeface="Arial" panose="020B0604020202020204" pitchFamily="34" charset="0"/>
                <a:cs typeface="Arial" panose="020B0604020202020204" pitchFamily="34" charset="0"/>
              </a:rPr>
              <a:t> Cost effectiveness </a:t>
            </a:r>
          </a:p>
          <a:p>
            <a:pPr lvl="1">
              <a:buFont typeface="Wingdings" panose="05000000000000000000" pitchFamily="2" charset="2"/>
              <a:buChar char="v"/>
            </a:pPr>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Increased efficiency </a:t>
            </a:r>
          </a:p>
          <a:p>
            <a:pPr lvl="1">
              <a:buFont typeface="Wingdings" panose="05000000000000000000" pitchFamily="2" charset="2"/>
              <a:buChar char="v"/>
            </a:pPr>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Enhanced data quality </a:t>
            </a:r>
          </a:p>
          <a:p>
            <a:pPr lvl="1">
              <a:buFont typeface="Wingdings" panose="05000000000000000000" pitchFamily="2" charset="2"/>
              <a:buChar char="v"/>
            </a:pPr>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Changeability</a:t>
            </a:r>
          </a:p>
          <a:p>
            <a:pPr lvl="1">
              <a:buFont typeface="Wingdings" panose="05000000000000000000" pitchFamily="2" charset="2"/>
              <a:buChar char="v"/>
            </a:pPr>
            <a:r>
              <a:rPr lang="en-US" sz="2600" dirty="0" smtClean="0">
                <a:latin typeface="Arial" panose="020B0604020202020204" pitchFamily="34" charset="0"/>
                <a:cs typeface="Arial" panose="020B0604020202020204" pitchFamily="34" charset="0"/>
              </a:rPr>
              <a:t> Accessibility</a:t>
            </a:r>
          </a:p>
          <a:p>
            <a:pPr marL="0" indent="0">
              <a:buNone/>
            </a:pP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a:buFont typeface="Wingdings" panose="05000000000000000000" pitchFamily="2" charset="2"/>
              <a:buChar char="v"/>
            </a:pP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0006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68440"/>
          </a:xfrm>
        </p:spPr>
        <p:txBody>
          <a:bodyPr>
            <a:normAutofit/>
          </a:bodyPr>
          <a:lstStyle/>
          <a:p>
            <a:pPr algn="ctr"/>
            <a:r>
              <a:rPr lang="en-US" sz="4000" dirty="0" smtClean="0">
                <a:latin typeface="Arial" panose="020B0604020202020204" pitchFamily="34" charset="0"/>
                <a:cs typeface="Arial" panose="020B0604020202020204" pitchFamily="34" charset="0"/>
              </a:rPr>
              <a:t>CloudSim Framework</a:t>
            </a:r>
            <a:endParaRPr lang="el-GR"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endParaRPr lang="en-US" sz="16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US" sz="160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CloudSim </a:t>
            </a:r>
            <a:r>
              <a:rPr lang="en-US" dirty="0">
                <a:latin typeface="Arial" panose="020B0604020202020204" pitchFamily="34" charset="0"/>
                <a:cs typeface="Arial" panose="020B0604020202020204" pitchFamily="34" charset="0"/>
              </a:rPr>
              <a:t>framework is a programming tool designed to normalize and accelerate the process of conducting experimental studies using Cloud Computing environments. </a:t>
            </a:r>
            <a:endParaRPr lang="en-US"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US" dirty="0">
                <a:latin typeface="Arial" panose="020B0604020202020204" pitchFamily="34" charset="0"/>
                <a:cs typeface="Arial" panose="020B0604020202020204" pitchFamily="34" charset="0"/>
              </a:rPr>
              <a:t> By using CloudSim, researchers and industry-based developers can focus on specific system design issues that they want to investigate, without getting concerned about the low level details related to Cloud-based infrastructures and services</a:t>
            </a:r>
            <a:r>
              <a:rPr lang="en-US" dirty="0" smtClean="0">
                <a:latin typeface="Arial" panose="020B0604020202020204" pitchFamily="34" charset="0"/>
                <a:cs typeface="Arial" panose="020B0604020202020204" pitchFamily="34" charset="0"/>
              </a:rPr>
              <a:t>.</a:t>
            </a:r>
          </a:p>
          <a:p>
            <a:pPr>
              <a:buFont typeface="Arial" panose="020B0604020202020204" pitchFamily="34" charset="0"/>
              <a:buChar char="•"/>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Important classes that are provided : Cloudlet , Host , DataCenter etc.</a:t>
            </a:r>
          </a:p>
          <a:p>
            <a:pPr>
              <a:buFont typeface="Arial" panose="020B0604020202020204" pitchFamily="34" charset="0"/>
              <a:buChar char="•"/>
            </a:pPr>
            <a:r>
              <a:rPr lang="en-US" dirty="0">
                <a:latin typeface="Arial" panose="020B0604020202020204" pitchFamily="34" charset="0"/>
                <a:cs typeface="Arial" panose="020B0604020202020204" pitchFamily="34" charset="0"/>
              </a:rPr>
              <a:t> In our experiments we have only one configuration: a datacenter with one host and run one Cloudlet on it</a:t>
            </a:r>
            <a:r>
              <a:rPr lang="en-US" dirty="0" smtClean="0">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2390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23740"/>
          </a:xfrm>
        </p:spPr>
        <p:txBody>
          <a:bodyPr>
            <a:normAutofit/>
          </a:bodyPr>
          <a:lstStyle/>
          <a:p>
            <a:pPr algn="ctr"/>
            <a:r>
              <a:rPr lang="en-US" sz="4000" dirty="0" smtClean="0">
                <a:latin typeface="Arial" panose="020B0604020202020204" pitchFamily="34" charset="0"/>
                <a:cs typeface="Arial" panose="020B0604020202020204" pitchFamily="34" charset="0"/>
              </a:rPr>
              <a:t>Cloud Computing : Definition</a:t>
            </a:r>
            <a:endParaRPr lang="el-GR"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2400" b="1" dirty="0">
                <a:latin typeface="Arial" panose="020B0604020202020204" pitchFamily="34" charset="0"/>
                <a:cs typeface="Arial" panose="020B0604020202020204" pitchFamily="34" charset="0"/>
              </a:rPr>
              <a:t>Cloud Computing is </a:t>
            </a:r>
            <a:r>
              <a:rPr lang="en-US" sz="2400" b="1" dirty="0" smtClean="0">
                <a:latin typeface="Arial" panose="020B0604020202020204" pitchFamily="34" charset="0"/>
                <a:cs typeface="Arial" panose="020B0604020202020204" pitchFamily="34" charset="0"/>
              </a:rPr>
              <a:t>:</a:t>
            </a:r>
          </a:p>
          <a:p>
            <a:pPr lvl="1">
              <a:buFont typeface="Arial" panose="020B0604020202020204" pitchFamily="34" charset="0"/>
              <a:buChar char="•"/>
            </a:pPr>
            <a:r>
              <a:rPr lang="en-US" sz="2400" dirty="0" smtClean="0">
                <a:latin typeface="Arial" panose="020B0604020202020204" pitchFamily="34" charset="0"/>
                <a:cs typeface="Arial" panose="020B0604020202020204" pitchFamily="34" charset="0"/>
              </a:rPr>
              <a:t>a </a:t>
            </a:r>
            <a:r>
              <a:rPr lang="en-US" sz="2400" dirty="0">
                <a:latin typeface="Arial" panose="020B0604020202020204" pitchFamily="34" charset="0"/>
                <a:cs typeface="Arial" panose="020B0604020202020204" pitchFamily="34" charset="0"/>
              </a:rPr>
              <a:t>framework for sharing resources, information and software capabilities to different mobile devices</a:t>
            </a:r>
            <a:r>
              <a:rPr lang="en-US" sz="2400" dirty="0" smtClean="0">
                <a:latin typeface="Arial" panose="020B0604020202020204" pitchFamily="34" charset="0"/>
                <a:cs typeface="Arial" panose="020B0604020202020204" pitchFamily="34" charset="0"/>
              </a:rPr>
              <a:t>.</a:t>
            </a:r>
          </a:p>
          <a:p>
            <a:pPr lvl="1">
              <a:buFont typeface="Arial" panose="020B0604020202020204" pitchFamily="34" charset="0"/>
              <a:buChar char="•"/>
            </a:pPr>
            <a:r>
              <a:rPr lang="en-US" sz="2400" dirty="0" smtClean="0">
                <a:latin typeface="Arial" panose="020B0604020202020204" pitchFamily="34" charset="0"/>
                <a:cs typeface="Arial" panose="020B0604020202020204" pitchFamily="34" charset="0"/>
              </a:rPr>
              <a:t>a service where the </a:t>
            </a:r>
            <a:r>
              <a:rPr lang="en-US" sz="2400" dirty="0">
                <a:latin typeface="Arial" panose="020B0604020202020204" pitchFamily="34" charset="0"/>
                <a:cs typeface="Arial" panose="020B0604020202020204" pitchFamily="34" charset="0"/>
              </a:rPr>
              <a:t>resources will be available on the Cloud and can </a:t>
            </a:r>
            <a:r>
              <a:rPr lang="en-US" sz="2400" dirty="0" smtClean="0">
                <a:latin typeface="Arial" panose="020B0604020202020204" pitchFamily="34" charset="0"/>
                <a:cs typeface="Arial" panose="020B0604020202020204" pitchFamily="34" charset="0"/>
              </a:rPr>
              <a:t> be </a:t>
            </a:r>
            <a:r>
              <a:rPr lang="en-US" sz="2400" dirty="0">
                <a:latin typeface="Arial" panose="020B0604020202020204" pitchFamily="34" charset="0"/>
                <a:cs typeface="Arial" panose="020B0604020202020204" pitchFamily="34" charset="0"/>
              </a:rPr>
              <a:t>shared by the devices on demand. </a:t>
            </a:r>
            <a:endParaRPr lang="en-US" sz="2400" dirty="0" smtClean="0">
              <a:latin typeface="Arial" panose="020B0604020202020204" pitchFamily="34" charset="0"/>
              <a:cs typeface="Arial" panose="020B0604020202020204" pitchFamily="34" charset="0"/>
            </a:endParaRPr>
          </a:p>
          <a:p>
            <a:pPr lvl="1">
              <a:buFont typeface="Arial" panose="020B0604020202020204" pitchFamily="34" charset="0"/>
              <a:buChar char="•"/>
            </a:pPr>
            <a:r>
              <a:rPr lang="en-US" sz="2400" dirty="0">
                <a:latin typeface="Arial" panose="020B0604020202020204" pitchFamily="34" charset="0"/>
                <a:cs typeface="Arial" panose="020B0604020202020204" pitchFamily="34" charset="0"/>
              </a:rPr>
              <a:t>a</a:t>
            </a:r>
            <a:r>
              <a:rPr lang="en-US" sz="2400" dirty="0" smtClean="0">
                <a:latin typeface="Arial" panose="020B0604020202020204" pitchFamily="34" charset="0"/>
                <a:cs typeface="Arial" panose="020B0604020202020204" pitchFamily="34" charset="0"/>
              </a:rPr>
              <a:t> model </a:t>
            </a:r>
            <a:r>
              <a:rPr lang="en-US" sz="2400" dirty="0">
                <a:latin typeface="Arial" panose="020B0604020202020204" pitchFamily="34" charset="0"/>
                <a:cs typeface="Arial" panose="020B0604020202020204" pitchFamily="34" charset="0"/>
              </a:rPr>
              <a:t>for enabling convenient, on-demand network access to Computing resources that can be rapidly provisioned and released with minimal management effort. </a:t>
            </a: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00710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68440"/>
          </a:xfrm>
        </p:spPr>
        <p:txBody>
          <a:bodyPr>
            <a:normAutofit/>
          </a:bodyPr>
          <a:lstStyle/>
          <a:p>
            <a:pPr algn="ctr"/>
            <a:r>
              <a:rPr lang="en-US" sz="4000" dirty="0" smtClean="0">
                <a:latin typeface="Arial" panose="020B0604020202020204" pitchFamily="34" charset="0"/>
                <a:cs typeface="Arial" panose="020B0604020202020204" pitchFamily="34" charset="0"/>
              </a:rPr>
              <a:t>Experiments’ Configurations</a:t>
            </a:r>
            <a:endParaRPr lang="el-GR"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2 cases :</a:t>
            </a:r>
          </a:p>
          <a:p>
            <a:pPr>
              <a:buFont typeface="Wingdings" panose="05000000000000000000" pitchFamily="2" charset="2"/>
              <a:buChar char="v"/>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Hilout with temporal approach </a:t>
            </a:r>
          </a:p>
          <a:p>
            <a:pPr>
              <a:buFont typeface="Wingdings" panose="05000000000000000000" pitchFamily="2" charset="2"/>
              <a:buChar char="v"/>
            </a:pPr>
            <a:r>
              <a:rPr lang="en-US" sz="160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Hilout with temporal approach with PCA</a:t>
            </a:r>
          </a:p>
          <a:p>
            <a:pPr marL="0" indent="0">
              <a:buNone/>
            </a:pPr>
            <a:endParaRPr lang="en-US" sz="1600" dirty="0" smtClean="0">
              <a:latin typeface="Arial" panose="020B0604020202020204" pitchFamily="34" charset="0"/>
              <a:cs typeface="Arial" panose="020B0604020202020204" pitchFamily="34" charset="0"/>
            </a:endParaRPr>
          </a:p>
          <a:p>
            <a:pPr marL="0" indent="0">
              <a:buNone/>
            </a:pPr>
            <a:endParaRPr lang="el-GR" dirty="0"/>
          </a:p>
        </p:txBody>
      </p:sp>
      <p:graphicFrame>
        <p:nvGraphicFramePr>
          <p:cNvPr id="6" name="Table 5"/>
          <p:cNvGraphicFramePr>
            <a:graphicFrameLocks noGrp="1"/>
          </p:cNvGraphicFramePr>
          <p:nvPr>
            <p:extLst>
              <p:ext uri="{D42A27DB-BD31-4B8C-83A1-F6EECF244321}">
                <p14:modId xmlns:p14="http://schemas.microsoft.com/office/powerpoint/2010/main" val="535430314"/>
              </p:ext>
            </p:extLst>
          </p:nvPr>
        </p:nvGraphicFramePr>
        <p:xfrm>
          <a:off x="3087370" y="3468649"/>
          <a:ext cx="6077585" cy="2346698"/>
        </p:xfrm>
        <a:graphic>
          <a:graphicData uri="http://schemas.openxmlformats.org/drawingml/2006/table">
            <a:tbl>
              <a:tblPr firstRow="1" firstCol="1" bandRow="1"/>
              <a:tblGrid>
                <a:gridCol w="1518920">
                  <a:extLst>
                    <a:ext uri="{9D8B030D-6E8A-4147-A177-3AD203B41FA5}">
                      <a16:colId xmlns:a16="http://schemas.microsoft.com/office/drawing/2014/main" xmlns="" val="2373372979"/>
                    </a:ext>
                  </a:extLst>
                </a:gridCol>
                <a:gridCol w="1519555">
                  <a:extLst>
                    <a:ext uri="{9D8B030D-6E8A-4147-A177-3AD203B41FA5}">
                      <a16:colId xmlns:a16="http://schemas.microsoft.com/office/drawing/2014/main" xmlns="" val="3312418764"/>
                    </a:ext>
                  </a:extLst>
                </a:gridCol>
                <a:gridCol w="1519555">
                  <a:extLst>
                    <a:ext uri="{9D8B030D-6E8A-4147-A177-3AD203B41FA5}">
                      <a16:colId xmlns:a16="http://schemas.microsoft.com/office/drawing/2014/main" xmlns="" val="2723258829"/>
                    </a:ext>
                  </a:extLst>
                </a:gridCol>
                <a:gridCol w="1519555">
                  <a:extLst>
                    <a:ext uri="{9D8B030D-6E8A-4147-A177-3AD203B41FA5}">
                      <a16:colId xmlns:a16="http://schemas.microsoft.com/office/drawing/2014/main" xmlns="" val="3797086372"/>
                    </a:ext>
                  </a:extLst>
                </a:gridCol>
              </a:tblGrid>
              <a:tr h="442485">
                <a:tc>
                  <a:txBody>
                    <a:bodyPr/>
                    <a:lstStyle/>
                    <a:p>
                      <a:pPr algn="ctr">
                        <a:lnSpc>
                          <a:spcPct val="150000"/>
                        </a:lnSpc>
                        <a:spcBef>
                          <a:spcPts val="600"/>
                        </a:spcBef>
                        <a:spcAft>
                          <a:spcPts val="600"/>
                        </a:spcAft>
                      </a:pPr>
                      <a:r>
                        <a:rPr lang="en-US" sz="1200">
                          <a:effectLst/>
                          <a:latin typeface="Arial" panose="020B0604020202020204" pitchFamily="34" charset="0"/>
                          <a:ea typeface="Calibri" panose="020F0502020204030204" pitchFamily="34" charset="0"/>
                          <a:cs typeface="Times New Roman" panose="02020603050405020304" pitchFamily="18" charset="0"/>
                        </a:rPr>
                        <a:t>Vectors		</a:t>
                      </a:r>
                      <a:endParaRPr lang="el-GR"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1200">
                          <a:effectLst/>
                          <a:latin typeface="Arial" panose="020B0604020202020204" pitchFamily="34" charset="0"/>
                          <a:ea typeface="Calibri" panose="020F0502020204030204" pitchFamily="34" charset="0"/>
                          <a:cs typeface="Times New Roman" panose="02020603050405020304" pitchFamily="18" charset="0"/>
                        </a:rPr>
                        <a:t>Dimensions</a:t>
                      </a:r>
                      <a:endParaRPr lang="el-GR"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Deviation	</a:t>
                      </a:r>
                      <a:endParaRPr lang="el-GR"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1200">
                          <a:effectLst/>
                          <a:latin typeface="Arial" panose="020B0604020202020204" pitchFamily="34" charset="0"/>
                          <a:ea typeface="Calibri" panose="020F0502020204030204" pitchFamily="34" charset="0"/>
                          <a:cs typeface="Times New Roman" panose="02020603050405020304" pitchFamily="18" charset="0"/>
                        </a:rPr>
                        <a:t>Lambda</a:t>
                      </a:r>
                      <a:endParaRPr lang="el-GR"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94192447"/>
                  </a:ext>
                </a:extLst>
              </a:tr>
              <a:tr h="206697">
                <a:tc>
                  <a:txBody>
                    <a:bodyPr/>
                    <a:lstStyle/>
                    <a:p>
                      <a:pPr algn="ctr">
                        <a:lnSpc>
                          <a:spcPct val="150000"/>
                        </a:lnSpc>
                        <a:spcBef>
                          <a:spcPts val="600"/>
                        </a:spcBef>
                        <a:spcAft>
                          <a:spcPts val="600"/>
                        </a:spcAft>
                      </a:pPr>
                      <a:r>
                        <a:rPr lang="en-US" sz="1200">
                          <a:effectLst/>
                          <a:latin typeface="Arial" panose="020B0604020202020204" pitchFamily="34" charset="0"/>
                          <a:ea typeface="Calibri" panose="020F0502020204030204" pitchFamily="34" charset="0"/>
                          <a:cs typeface="Times New Roman" panose="02020603050405020304" pitchFamily="18" charset="0"/>
                        </a:rPr>
                        <a:t>50,100,500,1000</a:t>
                      </a:r>
                      <a:endParaRPr lang="el-GR"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1200">
                          <a:effectLst/>
                          <a:latin typeface="Arial" panose="020B0604020202020204" pitchFamily="34" charset="0"/>
                          <a:ea typeface="Calibri" panose="020F0502020204030204" pitchFamily="34" charset="0"/>
                          <a:cs typeface="Times New Roman" panose="02020603050405020304" pitchFamily="18" charset="0"/>
                        </a:rPr>
                        <a:t>2 - 10</a:t>
                      </a:r>
                      <a:endParaRPr lang="el-GR"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5</a:t>
                      </a:r>
                      <a:endParaRPr lang="el-GR"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1200">
                          <a:effectLst/>
                          <a:latin typeface="Arial" panose="020B0604020202020204" pitchFamily="34" charset="0"/>
                          <a:ea typeface="Calibri" panose="020F0502020204030204" pitchFamily="34" charset="0"/>
                          <a:cs typeface="Times New Roman" panose="02020603050405020304" pitchFamily="18" charset="0"/>
                        </a:rPr>
                        <a:t>0.2</a:t>
                      </a:r>
                      <a:endParaRPr lang="el-GR"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53378773"/>
                  </a:ext>
                </a:extLst>
              </a:tr>
              <a:tr h="426458">
                <a:tc>
                  <a:txBody>
                    <a:bodyPr/>
                    <a:lstStyle/>
                    <a:p>
                      <a:pPr algn="ctr">
                        <a:lnSpc>
                          <a:spcPct val="150000"/>
                        </a:lnSpc>
                        <a:spcBef>
                          <a:spcPts val="600"/>
                        </a:spcBef>
                        <a:spcAft>
                          <a:spcPts val="600"/>
                        </a:spcAft>
                      </a:pPr>
                      <a:r>
                        <a:rPr lang="en-US" sz="1200">
                          <a:effectLst/>
                          <a:latin typeface="Arial" panose="020B0604020202020204" pitchFamily="34" charset="0"/>
                          <a:ea typeface="Calibri" panose="020F0502020204030204" pitchFamily="34" charset="0"/>
                          <a:cs typeface="Times New Roman" panose="02020603050405020304" pitchFamily="18" charset="0"/>
                        </a:rPr>
                        <a:t>50,100,500,1000</a:t>
                      </a:r>
                      <a:endParaRPr lang="el-GR"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1200">
                          <a:effectLst/>
                          <a:latin typeface="Arial" panose="020B0604020202020204" pitchFamily="34" charset="0"/>
                          <a:ea typeface="Calibri" panose="020F0502020204030204" pitchFamily="34" charset="0"/>
                          <a:cs typeface="Times New Roman" panose="02020603050405020304" pitchFamily="18" charset="0"/>
                        </a:rPr>
                        <a:t>2 - 10</a:t>
                      </a:r>
                      <a:endParaRPr lang="el-GR"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1200">
                          <a:effectLst/>
                          <a:latin typeface="Arial" panose="020B0604020202020204" pitchFamily="34" charset="0"/>
                          <a:ea typeface="Calibri" panose="020F0502020204030204" pitchFamily="34" charset="0"/>
                          <a:cs typeface="Times New Roman" panose="02020603050405020304" pitchFamily="18" charset="0"/>
                        </a:rPr>
                        <a:t>5</a:t>
                      </a:r>
                      <a:endParaRPr lang="el-GR"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1200">
                          <a:effectLst/>
                          <a:latin typeface="Arial" panose="020B0604020202020204" pitchFamily="34" charset="0"/>
                          <a:ea typeface="Calibri" panose="020F0502020204030204" pitchFamily="34" charset="0"/>
                          <a:cs typeface="Times New Roman" panose="02020603050405020304" pitchFamily="18" charset="0"/>
                        </a:rPr>
                        <a:t>5</a:t>
                      </a:r>
                      <a:endParaRPr lang="el-GR"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1348313"/>
                  </a:ext>
                </a:extLst>
              </a:tr>
              <a:tr h="206697">
                <a:tc>
                  <a:txBody>
                    <a:bodyPr/>
                    <a:lstStyle/>
                    <a:p>
                      <a:pPr algn="ctr">
                        <a:lnSpc>
                          <a:spcPct val="150000"/>
                        </a:lnSpc>
                        <a:spcBef>
                          <a:spcPts val="600"/>
                        </a:spcBef>
                        <a:spcAft>
                          <a:spcPts val="600"/>
                        </a:spcAft>
                      </a:pPr>
                      <a:r>
                        <a:rPr lang="en-US" sz="1200">
                          <a:effectLst/>
                          <a:latin typeface="Arial" panose="020B0604020202020204" pitchFamily="34" charset="0"/>
                          <a:ea typeface="Calibri" panose="020F0502020204030204" pitchFamily="34" charset="0"/>
                          <a:cs typeface="Times New Roman" panose="02020603050405020304" pitchFamily="18" charset="0"/>
                        </a:rPr>
                        <a:t>50,100,500,1000</a:t>
                      </a:r>
                      <a:endParaRPr lang="el-GR"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1200">
                          <a:effectLst/>
                          <a:latin typeface="Arial" panose="020B0604020202020204" pitchFamily="34" charset="0"/>
                          <a:ea typeface="Calibri" panose="020F0502020204030204" pitchFamily="34" charset="0"/>
                          <a:cs typeface="Times New Roman" panose="02020603050405020304" pitchFamily="18" charset="0"/>
                        </a:rPr>
                        <a:t>2 - 10</a:t>
                      </a:r>
                      <a:endParaRPr lang="el-GR"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1200">
                          <a:effectLst/>
                          <a:latin typeface="Arial" panose="020B0604020202020204" pitchFamily="34" charset="0"/>
                          <a:ea typeface="Calibri" panose="020F0502020204030204" pitchFamily="34" charset="0"/>
                          <a:cs typeface="Times New Roman" panose="02020603050405020304" pitchFamily="18" charset="0"/>
                        </a:rPr>
                        <a:t>25</a:t>
                      </a:r>
                      <a:endParaRPr lang="el-GR"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1200">
                          <a:effectLst/>
                          <a:latin typeface="Arial" panose="020B0604020202020204" pitchFamily="34" charset="0"/>
                          <a:ea typeface="Calibri" panose="020F0502020204030204" pitchFamily="34" charset="0"/>
                          <a:cs typeface="Times New Roman" panose="02020603050405020304" pitchFamily="18" charset="0"/>
                        </a:rPr>
                        <a:t>0.2</a:t>
                      </a:r>
                      <a:endParaRPr lang="el-GR"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41156763"/>
                  </a:ext>
                </a:extLst>
              </a:tr>
              <a:tr h="206697">
                <a:tc>
                  <a:txBody>
                    <a:bodyPr/>
                    <a:lstStyle/>
                    <a:p>
                      <a:pPr algn="ctr">
                        <a:lnSpc>
                          <a:spcPct val="150000"/>
                        </a:lnSpc>
                        <a:spcBef>
                          <a:spcPts val="600"/>
                        </a:spcBef>
                        <a:spcAft>
                          <a:spcPts val="600"/>
                        </a:spcAft>
                      </a:pPr>
                      <a:r>
                        <a:rPr lang="en-US" sz="1200">
                          <a:effectLst/>
                          <a:latin typeface="Arial" panose="020B0604020202020204" pitchFamily="34" charset="0"/>
                          <a:ea typeface="Calibri" panose="020F0502020204030204" pitchFamily="34" charset="0"/>
                          <a:cs typeface="Times New Roman" panose="02020603050405020304" pitchFamily="18" charset="0"/>
                        </a:rPr>
                        <a:t>50,100,500,1000</a:t>
                      </a:r>
                      <a:endParaRPr lang="el-GR"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1200">
                          <a:effectLst/>
                          <a:latin typeface="Arial" panose="020B0604020202020204" pitchFamily="34" charset="0"/>
                          <a:ea typeface="Calibri" panose="020F0502020204030204" pitchFamily="34" charset="0"/>
                          <a:cs typeface="Times New Roman" panose="02020603050405020304" pitchFamily="18" charset="0"/>
                        </a:rPr>
                        <a:t>2 - 10</a:t>
                      </a:r>
                      <a:endParaRPr lang="el-GR"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1200">
                          <a:effectLst/>
                          <a:latin typeface="Arial" panose="020B0604020202020204" pitchFamily="34" charset="0"/>
                          <a:ea typeface="Calibri" panose="020F0502020204030204" pitchFamily="34" charset="0"/>
                          <a:cs typeface="Times New Roman" panose="02020603050405020304" pitchFamily="18" charset="0"/>
                        </a:rPr>
                        <a:t>25</a:t>
                      </a:r>
                      <a:endParaRPr lang="el-GR"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1200">
                          <a:effectLst/>
                          <a:latin typeface="Arial" panose="020B0604020202020204" pitchFamily="34" charset="0"/>
                          <a:ea typeface="Calibri" panose="020F0502020204030204" pitchFamily="34" charset="0"/>
                          <a:cs typeface="Times New Roman" panose="02020603050405020304" pitchFamily="18" charset="0"/>
                        </a:rPr>
                        <a:t>5</a:t>
                      </a:r>
                      <a:endParaRPr lang="el-GR"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2615394"/>
                  </a:ext>
                </a:extLst>
              </a:tr>
              <a:tr h="206697">
                <a:tc>
                  <a:txBody>
                    <a:bodyPr/>
                    <a:lstStyle/>
                    <a:p>
                      <a:pPr algn="ctr">
                        <a:lnSpc>
                          <a:spcPct val="150000"/>
                        </a:lnSpc>
                        <a:spcBef>
                          <a:spcPts val="600"/>
                        </a:spcBef>
                        <a:spcAft>
                          <a:spcPts val="600"/>
                        </a:spcAft>
                      </a:pPr>
                      <a:r>
                        <a:rPr lang="en-US" sz="1200">
                          <a:effectLst/>
                          <a:latin typeface="Arial" panose="020B0604020202020204" pitchFamily="34" charset="0"/>
                          <a:ea typeface="Calibri" panose="020F0502020204030204" pitchFamily="34" charset="0"/>
                          <a:cs typeface="Times New Roman" panose="02020603050405020304" pitchFamily="18" charset="0"/>
                        </a:rPr>
                        <a:t>50,100,500,1000</a:t>
                      </a:r>
                      <a:endParaRPr lang="el-GR"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1200">
                          <a:effectLst/>
                          <a:latin typeface="Arial" panose="020B0604020202020204" pitchFamily="34" charset="0"/>
                          <a:ea typeface="Calibri" panose="020F0502020204030204" pitchFamily="34" charset="0"/>
                          <a:cs typeface="Times New Roman" panose="02020603050405020304" pitchFamily="18" charset="0"/>
                        </a:rPr>
                        <a:t>2 - 10</a:t>
                      </a:r>
                      <a:endParaRPr lang="el-GR"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1200">
                          <a:effectLst/>
                          <a:latin typeface="Arial" panose="020B0604020202020204" pitchFamily="34" charset="0"/>
                          <a:ea typeface="Calibri" panose="020F0502020204030204" pitchFamily="34" charset="0"/>
                          <a:cs typeface="Times New Roman" panose="02020603050405020304" pitchFamily="18" charset="0"/>
                        </a:rPr>
                        <a:t>50</a:t>
                      </a:r>
                      <a:endParaRPr lang="el-GR"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1200">
                          <a:effectLst/>
                          <a:latin typeface="Arial" panose="020B0604020202020204" pitchFamily="34" charset="0"/>
                          <a:ea typeface="Calibri" panose="020F0502020204030204" pitchFamily="34" charset="0"/>
                          <a:cs typeface="Times New Roman" panose="02020603050405020304" pitchFamily="18" charset="0"/>
                        </a:rPr>
                        <a:t>0.2</a:t>
                      </a:r>
                      <a:endParaRPr lang="el-GR"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50339036"/>
                  </a:ext>
                </a:extLst>
              </a:tr>
              <a:tr h="206697">
                <a:tc>
                  <a:txBody>
                    <a:bodyPr/>
                    <a:lstStyle/>
                    <a:p>
                      <a:pPr algn="ctr">
                        <a:lnSpc>
                          <a:spcPct val="150000"/>
                        </a:lnSpc>
                        <a:spcBef>
                          <a:spcPts val="600"/>
                        </a:spcBef>
                        <a:spcAft>
                          <a:spcPts val="600"/>
                        </a:spcAft>
                      </a:pPr>
                      <a:r>
                        <a:rPr lang="en-US" sz="1200">
                          <a:effectLst/>
                          <a:latin typeface="Arial" panose="020B0604020202020204" pitchFamily="34" charset="0"/>
                          <a:ea typeface="Calibri" panose="020F0502020204030204" pitchFamily="34" charset="0"/>
                          <a:cs typeface="Times New Roman" panose="02020603050405020304" pitchFamily="18" charset="0"/>
                        </a:rPr>
                        <a:t>50,100,500,1000</a:t>
                      </a:r>
                      <a:endParaRPr lang="el-GR"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1200">
                          <a:effectLst/>
                          <a:latin typeface="Arial" panose="020B0604020202020204" pitchFamily="34" charset="0"/>
                          <a:ea typeface="Calibri" panose="020F0502020204030204" pitchFamily="34" charset="0"/>
                          <a:cs typeface="Times New Roman" panose="02020603050405020304" pitchFamily="18" charset="0"/>
                        </a:rPr>
                        <a:t>2 - 10</a:t>
                      </a:r>
                      <a:endParaRPr lang="el-GR"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1200">
                          <a:effectLst/>
                          <a:latin typeface="Arial" panose="020B0604020202020204" pitchFamily="34" charset="0"/>
                          <a:ea typeface="Calibri" panose="020F0502020204030204" pitchFamily="34" charset="0"/>
                          <a:cs typeface="Times New Roman" panose="02020603050405020304" pitchFamily="18" charset="0"/>
                        </a:rPr>
                        <a:t>50</a:t>
                      </a:r>
                      <a:endParaRPr lang="el-GR"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5</a:t>
                      </a:r>
                      <a:endParaRPr lang="el-GR"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61530886"/>
                  </a:ext>
                </a:extLst>
              </a:tr>
            </a:tbl>
          </a:graphicData>
        </a:graphic>
      </p:graphicFrame>
    </p:spTree>
    <p:extLst>
      <p:ext uri="{BB962C8B-B14F-4D97-AF65-F5344CB8AC3E}">
        <p14:creationId xmlns:p14="http://schemas.microsoft.com/office/powerpoint/2010/main" val="145451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11123"/>
          </a:xfrm>
        </p:spPr>
        <p:txBody>
          <a:bodyPr>
            <a:normAutofit/>
          </a:bodyPr>
          <a:lstStyle/>
          <a:p>
            <a:pPr algn="ctr"/>
            <a:r>
              <a:rPr lang="en-US" sz="4000" dirty="0" smtClean="0">
                <a:latin typeface="Arial" panose="020B0604020202020204" pitchFamily="34" charset="0"/>
                <a:cs typeface="Arial" panose="020B0604020202020204" pitchFamily="34" charset="0"/>
              </a:rPr>
              <a:t>Results for case without PCA</a:t>
            </a:r>
            <a:endParaRPr lang="el-GR" sz="4000" dirty="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a:blip r:embed="rId2"/>
          <a:stretch>
            <a:fillRect/>
          </a:stretch>
        </p:blipFill>
        <p:spPr>
          <a:xfrm>
            <a:off x="1386184" y="1818770"/>
            <a:ext cx="4256969" cy="2135217"/>
          </a:xfrm>
          <a:prstGeom prst="rect">
            <a:avLst/>
          </a:prstGeom>
        </p:spPr>
      </p:pic>
      <p:pic>
        <p:nvPicPr>
          <p:cNvPr id="7" name="Picture 6"/>
          <p:cNvPicPr>
            <a:picLocks noChangeAspect="1"/>
          </p:cNvPicPr>
          <p:nvPr/>
        </p:nvPicPr>
        <p:blipFill>
          <a:blip r:embed="rId3"/>
          <a:stretch>
            <a:fillRect/>
          </a:stretch>
        </p:blipFill>
        <p:spPr>
          <a:xfrm>
            <a:off x="6097587" y="1818772"/>
            <a:ext cx="4580952" cy="2135216"/>
          </a:xfrm>
          <a:prstGeom prst="rect">
            <a:avLst/>
          </a:prstGeom>
        </p:spPr>
      </p:pic>
      <p:pic>
        <p:nvPicPr>
          <p:cNvPr id="8" name="Picture 7"/>
          <p:cNvPicPr>
            <a:picLocks noChangeAspect="1"/>
          </p:cNvPicPr>
          <p:nvPr/>
        </p:nvPicPr>
        <p:blipFill>
          <a:blip r:embed="rId4"/>
          <a:stretch>
            <a:fillRect/>
          </a:stretch>
        </p:blipFill>
        <p:spPr>
          <a:xfrm>
            <a:off x="1386183" y="4180114"/>
            <a:ext cx="4256969" cy="1985555"/>
          </a:xfrm>
          <a:prstGeom prst="rect">
            <a:avLst/>
          </a:prstGeom>
        </p:spPr>
      </p:pic>
      <p:pic>
        <p:nvPicPr>
          <p:cNvPr id="9" name="Picture 8"/>
          <p:cNvPicPr>
            <a:picLocks noChangeAspect="1"/>
          </p:cNvPicPr>
          <p:nvPr/>
        </p:nvPicPr>
        <p:blipFill>
          <a:blip r:embed="rId5"/>
          <a:stretch>
            <a:fillRect/>
          </a:stretch>
        </p:blipFill>
        <p:spPr>
          <a:xfrm>
            <a:off x="6097588" y="4180114"/>
            <a:ext cx="4580952" cy="1985555"/>
          </a:xfrm>
          <a:prstGeom prst="rect">
            <a:avLst/>
          </a:prstGeom>
        </p:spPr>
      </p:pic>
    </p:spTree>
    <p:extLst>
      <p:ext uri="{BB962C8B-B14F-4D97-AF65-F5344CB8AC3E}">
        <p14:creationId xmlns:p14="http://schemas.microsoft.com/office/powerpoint/2010/main" val="3786742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28242"/>
          </a:xfrm>
        </p:spPr>
        <p:txBody>
          <a:bodyPr>
            <a:normAutofit/>
          </a:bodyPr>
          <a:lstStyle/>
          <a:p>
            <a:pPr algn="ctr"/>
            <a:r>
              <a:rPr lang="en-US" sz="4000" dirty="0">
                <a:latin typeface="Arial" panose="020B0604020202020204" pitchFamily="34" charset="0"/>
                <a:cs typeface="Arial" panose="020B0604020202020204" pitchFamily="34" charset="0"/>
              </a:rPr>
              <a:t>Results for case </a:t>
            </a:r>
            <a:r>
              <a:rPr lang="en-US" sz="4000" dirty="0" smtClean="0">
                <a:latin typeface="Arial" panose="020B0604020202020204" pitchFamily="34" charset="0"/>
                <a:cs typeface="Arial" panose="020B0604020202020204" pitchFamily="34" charset="0"/>
              </a:rPr>
              <a:t>with </a:t>
            </a:r>
            <a:r>
              <a:rPr lang="en-US" sz="4000" dirty="0">
                <a:latin typeface="Arial" panose="020B0604020202020204" pitchFamily="34" charset="0"/>
                <a:cs typeface="Arial" panose="020B0604020202020204" pitchFamily="34" charset="0"/>
              </a:rPr>
              <a:t>PCA</a:t>
            </a:r>
            <a:endParaRPr lang="el-GR" sz="4000" dirty="0"/>
          </a:p>
        </p:txBody>
      </p:sp>
      <p:sp>
        <p:nvSpPr>
          <p:cNvPr id="3" name="Content Placeholder 2"/>
          <p:cNvSpPr>
            <a:spLocks noGrp="1"/>
          </p:cNvSpPr>
          <p:nvPr>
            <p:ph idx="1"/>
          </p:nvPr>
        </p:nvSpPr>
        <p:spPr>
          <a:xfrm>
            <a:off x="1097280" y="1489166"/>
            <a:ext cx="10058400" cy="4379928"/>
          </a:xfrm>
        </p:spPr>
        <p:txBody>
          <a:bodyPr/>
          <a:lstStyle/>
          <a:p>
            <a:endParaRPr lang="en-US" dirty="0" smtClean="0"/>
          </a:p>
          <a:p>
            <a:endParaRPr lang="el-GR" dirty="0"/>
          </a:p>
        </p:txBody>
      </p:sp>
      <p:sp>
        <p:nvSpPr>
          <p:cNvPr id="18" name="Rectangle 14"/>
          <p:cNvSpPr>
            <a:spLocks noChangeArrowheads="1"/>
          </p:cNvSpPr>
          <p:nvPr/>
        </p:nvSpPr>
        <p:spPr bwMode="auto">
          <a:xfrm>
            <a:off x="1278788" y="18055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9" name="Object 18"/>
          <p:cNvGraphicFramePr>
            <a:graphicFrameLocks/>
          </p:cNvGraphicFramePr>
          <p:nvPr>
            <p:extLst>
              <p:ext uri="{D42A27DB-BD31-4B8C-83A1-F6EECF244321}">
                <p14:modId xmlns:p14="http://schemas.microsoft.com/office/powerpoint/2010/main" val="1190860816"/>
              </p:ext>
            </p:extLst>
          </p:nvPr>
        </p:nvGraphicFramePr>
        <p:xfrm>
          <a:off x="1397726" y="1805538"/>
          <a:ext cx="4462587" cy="2162032"/>
        </p:xfrm>
        <a:graphic>
          <a:graphicData uri="http://schemas.openxmlformats.org/presentationml/2006/ole">
            <mc:AlternateContent xmlns:mc="http://schemas.openxmlformats.org/markup-compatibility/2006">
              <mc:Choice xmlns:v="urn:schemas-microsoft-com:vml" Requires="v">
                <p:oleObj spid="_x0000_s2355" name="Chart" r:id="rId3" imgW="4584589" imgH="2755631" progId="Excel.Chart.8">
                  <p:embed/>
                </p:oleObj>
              </mc:Choice>
              <mc:Fallback>
                <p:oleObj name="Chart" r:id="rId3" imgW="4584589" imgH="2755631" progId="Excel.Chart.8">
                  <p:embed/>
                  <p:pic>
                    <p:nvPicPr>
                      <p:cNvPr id="0" name="Chart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726" y="1805538"/>
                        <a:ext cx="4462587" cy="2162032"/>
                      </a:xfrm>
                      <a:prstGeom prst="rect">
                        <a:avLst/>
                      </a:prstGeom>
                      <a:noFill/>
                    </p:spPr>
                  </p:pic>
                </p:oleObj>
              </mc:Fallback>
            </mc:AlternateContent>
          </a:graphicData>
        </a:graphic>
      </p:graphicFrame>
      <p:sp>
        <p:nvSpPr>
          <p:cNvPr id="20" name="Rectangle 15"/>
          <p:cNvSpPr>
            <a:spLocks noChangeArrowheads="1"/>
          </p:cNvSpPr>
          <p:nvPr/>
        </p:nvSpPr>
        <p:spPr bwMode="auto">
          <a:xfrm>
            <a:off x="1278788" y="455826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21" name="Rectangle 17"/>
          <p:cNvSpPr>
            <a:spLocks noChangeArrowheads="1"/>
          </p:cNvSpPr>
          <p:nvPr/>
        </p:nvSpPr>
        <p:spPr bwMode="auto">
          <a:xfrm>
            <a:off x="6218226" y="18055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22" name="Object 21"/>
          <p:cNvGraphicFramePr>
            <a:graphicFrameLocks/>
          </p:cNvGraphicFramePr>
          <p:nvPr>
            <p:extLst>
              <p:ext uri="{D42A27DB-BD31-4B8C-83A1-F6EECF244321}">
                <p14:modId xmlns:p14="http://schemas.microsoft.com/office/powerpoint/2010/main" val="862271473"/>
              </p:ext>
            </p:extLst>
          </p:nvPr>
        </p:nvGraphicFramePr>
        <p:xfrm>
          <a:off x="6218226" y="1805537"/>
          <a:ext cx="4581525" cy="2162033"/>
        </p:xfrm>
        <a:graphic>
          <a:graphicData uri="http://schemas.openxmlformats.org/presentationml/2006/ole">
            <mc:AlternateContent xmlns:mc="http://schemas.openxmlformats.org/markup-compatibility/2006">
              <mc:Choice xmlns:v="urn:schemas-microsoft-com:vml" Requires="v">
                <p:oleObj spid="_x0000_s2356" name="Chart" r:id="rId5" imgW="4584589" imgH="2755631" progId="Excel.Chart.8">
                  <p:embed/>
                </p:oleObj>
              </mc:Choice>
              <mc:Fallback>
                <p:oleObj name="Chart" r:id="rId5" imgW="4584589" imgH="2755631" progId="Excel.Chart.8">
                  <p:embed/>
                  <p:pic>
                    <p:nvPicPr>
                      <p:cNvPr id="0" name="Chart 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8226" y="1805537"/>
                        <a:ext cx="4581525" cy="2162033"/>
                      </a:xfrm>
                      <a:prstGeom prst="rect">
                        <a:avLst/>
                      </a:prstGeom>
                      <a:noFill/>
                    </p:spPr>
                  </p:pic>
                </p:oleObj>
              </mc:Fallback>
            </mc:AlternateContent>
          </a:graphicData>
        </a:graphic>
      </p:graphicFrame>
      <p:sp>
        <p:nvSpPr>
          <p:cNvPr id="23" name="Rectangle 18"/>
          <p:cNvSpPr>
            <a:spLocks noChangeArrowheads="1"/>
          </p:cNvSpPr>
          <p:nvPr/>
        </p:nvSpPr>
        <p:spPr bwMode="auto">
          <a:xfrm>
            <a:off x="6218226" y="455826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pic>
        <p:nvPicPr>
          <p:cNvPr id="24" name="Picture 23"/>
          <p:cNvPicPr>
            <a:picLocks noChangeAspect="1"/>
          </p:cNvPicPr>
          <p:nvPr/>
        </p:nvPicPr>
        <p:blipFill>
          <a:blip r:embed="rId7"/>
          <a:stretch>
            <a:fillRect/>
          </a:stretch>
        </p:blipFill>
        <p:spPr>
          <a:xfrm>
            <a:off x="1397726" y="4193177"/>
            <a:ext cx="4462587" cy="1950237"/>
          </a:xfrm>
          <a:prstGeom prst="rect">
            <a:avLst/>
          </a:prstGeom>
        </p:spPr>
      </p:pic>
      <p:pic>
        <p:nvPicPr>
          <p:cNvPr id="25" name="Picture 24"/>
          <p:cNvPicPr>
            <a:picLocks noChangeAspect="1"/>
          </p:cNvPicPr>
          <p:nvPr/>
        </p:nvPicPr>
        <p:blipFill>
          <a:blip r:embed="rId8"/>
          <a:stretch>
            <a:fillRect/>
          </a:stretch>
        </p:blipFill>
        <p:spPr>
          <a:xfrm>
            <a:off x="6221163" y="4178681"/>
            <a:ext cx="4600000" cy="1964733"/>
          </a:xfrm>
          <a:prstGeom prst="rect">
            <a:avLst/>
          </a:prstGeom>
        </p:spPr>
      </p:pic>
    </p:spTree>
    <p:extLst>
      <p:ext uri="{BB962C8B-B14F-4D97-AF65-F5344CB8AC3E}">
        <p14:creationId xmlns:p14="http://schemas.microsoft.com/office/powerpoint/2010/main" val="6982926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71934"/>
          </a:xfrm>
        </p:spPr>
        <p:txBody>
          <a:bodyPr>
            <a:normAutofit/>
          </a:bodyPr>
          <a:lstStyle/>
          <a:p>
            <a:pPr algn="ctr"/>
            <a:r>
              <a:rPr lang="en-US" sz="4000" dirty="0" smtClean="0">
                <a:latin typeface="Arial" panose="020B0604020202020204" pitchFamily="34" charset="0"/>
                <a:cs typeface="Arial" panose="020B0604020202020204" pitchFamily="34" charset="0"/>
              </a:rPr>
              <a:t>Variance per dimension : Results</a:t>
            </a:r>
            <a:endParaRPr lang="el-GR" sz="4000" dirty="0">
              <a:latin typeface="Arial" panose="020B0604020202020204" pitchFamily="34" charset="0"/>
              <a:cs typeface="Arial" panose="020B0604020202020204" pitchFamily="34" charset="0"/>
            </a:endParaRPr>
          </a:p>
        </p:txBody>
      </p:sp>
      <p:sp>
        <p:nvSpPr>
          <p:cNvPr id="7" name="Content Placeholder 6"/>
          <p:cNvSpPr>
            <a:spLocks noGrp="1"/>
          </p:cNvSpPr>
          <p:nvPr>
            <p:ph idx="1"/>
          </p:nvPr>
        </p:nvSpPr>
        <p:spPr/>
        <p:txBody>
          <a:bodyPr/>
          <a:lstStyle/>
          <a:p>
            <a:r>
              <a:rPr lang="en-US" dirty="0" smtClean="0"/>
              <a:t>Deviation : 5 , lambda:0.2         Deviation </a:t>
            </a:r>
            <a:r>
              <a:rPr lang="en-US" dirty="0"/>
              <a:t>: 5 , </a:t>
            </a:r>
            <a:r>
              <a:rPr lang="en-US" dirty="0" smtClean="0"/>
              <a:t>lambda:5                Deviation </a:t>
            </a:r>
            <a:r>
              <a:rPr lang="en-US" dirty="0"/>
              <a:t>: </a:t>
            </a:r>
            <a:r>
              <a:rPr lang="en-US" dirty="0" smtClean="0"/>
              <a:t>25 </a:t>
            </a:r>
            <a:r>
              <a:rPr lang="en-US" dirty="0"/>
              <a:t>, </a:t>
            </a:r>
            <a:r>
              <a:rPr lang="en-US" dirty="0" smtClean="0"/>
              <a:t>lambda:0.2</a:t>
            </a:r>
            <a:endParaRPr lang="el-GR" dirty="0"/>
          </a:p>
          <a:p>
            <a:endParaRPr lang="en-US" dirty="0" smtClean="0"/>
          </a:p>
          <a:p>
            <a:endParaRPr lang="en-US" dirty="0"/>
          </a:p>
          <a:p>
            <a:endParaRPr lang="en-US" dirty="0" smtClean="0"/>
          </a:p>
          <a:p>
            <a:r>
              <a:rPr lang="en-US" dirty="0"/>
              <a:t>Deviation : </a:t>
            </a:r>
            <a:r>
              <a:rPr lang="en-US" dirty="0" smtClean="0"/>
              <a:t>25 </a:t>
            </a:r>
            <a:r>
              <a:rPr lang="en-US" dirty="0"/>
              <a:t>, </a:t>
            </a:r>
            <a:r>
              <a:rPr lang="en-US" dirty="0" smtClean="0"/>
              <a:t>lambda:5         </a:t>
            </a:r>
            <a:r>
              <a:rPr lang="en-US" dirty="0"/>
              <a:t>Deviation : </a:t>
            </a:r>
            <a:r>
              <a:rPr lang="en-US" dirty="0" smtClean="0"/>
              <a:t>50 </a:t>
            </a:r>
            <a:r>
              <a:rPr lang="en-US" dirty="0"/>
              <a:t>, </a:t>
            </a:r>
            <a:r>
              <a:rPr lang="en-US" dirty="0" smtClean="0"/>
              <a:t>lambda:0.2                </a:t>
            </a:r>
            <a:r>
              <a:rPr lang="en-US" dirty="0"/>
              <a:t>Deviation : </a:t>
            </a:r>
            <a:r>
              <a:rPr lang="en-US" dirty="0" smtClean="0"/>
              <a:t>50 </a:t>
            </a:r>
            <a:r>
              <a:rPr lang="en-US" dirty="0"/>
              <a:t>, </a:t>
            </a:r>
            <a:r>
              <a:rPr lang="en-US" dirty="0" smtClean="0"/>
              <a:t>lambda:5</a:t>
            </a:r>
            <a:endParaRPr lang="el-GR" dirty="0"/>
          </a:p>
          <a:p>
            <a:endParaRPr lang="en-US" dirty="0"/>
          </a:p>
          <a:p>
            <a:endParaRPr lang="el-GR" dirty="0"/>
          </a:p>
        </p:txBody>
      </p:sp>
      <p:pic>
        <p:nvPicPr>
          <p:cNvPr id="10" name="Picture 9"/>
          <p:cNvPicPr>
            <a:picLocks noChangeAspect="1"/>
          </p:cNvPicPr>
          <p:nvPr/>
        </p:nvPicPr>
        <p:blipFill>
          <a:blip r:embed="rId2"/>
          <a:stretch>
            <a:fillRect/>
          </a:stretch>
        </p:blipFill>
        <p:spPr>
          <a:xfrm>
            <a:off x="1220755" y="2298565"/>
            <a:ext cx="2920172" cy="1176155"/>
          </a:xfrm>
          <a:prstGeom prst="rect">
            <a:avLst/>
          </a:prstGeom>
        </p:spPr>
      </p:pic>
      <p:pic>
        <p:nvPicPr>
          <p:cNvPr id="12" name="Picture 11"/>
          <p:cNvPicPr>
            <a:picLocks noChangeAspect="1"/>
          </p:cNvPicPr>
          <p:nvPr/>
        </p:nvPicPr>
        <p:blipFill>
          <a:blip r:embed="rId3"/>
          <a:stretch>
            <a:fillRect/>
          </a:stretch>
        </p:blipFill>
        <p:spPr>
          <a:xfrm>
            <a:off x="4264402" y="2298565"/>
            <a:ext cx="2975106" cy="1176155"/>
          </a:xfrm>
          <a:prstGeom prst="rect">
            <a:avLst/>
          </a:prstGeom>
        </p:spPr>
      </p:pic>
      <p:pic>
        <p:nvPicPr>
          <p:cNvPr id="14" name="Picture 13"/>
          <p:cNvPicPr>
            <a:picLocks noChangeAspect="1"/>
          </p:cNvPicPr>
          <p:nvPr/>
        </p:nvPicPr>
        <p:blipFill>
          <a:blip r:embed="rId4"/>
          <a:stretch>
            <a:fillRect/>
          </a:stretch>
        </p:blipFill>
        <p:spPr>
          <a:xfrm>
            <a:off x="7648574" y="2298565"/>
            <a:ext cx="3219451" cy="1176155"/>
          </a:xfrm>
          <a:prstGeom prst="rect">
            <a:avLst/>
          </a:prstGeom>
        </p:spPr>
      </p:pic>
      <p:pic>
        <p:nvPicPr>
          <p:cNvPr id="16" name="Picture 15"/>
          <p:cNvPicPr>
            <a:picLocks noChangeAspect="1"/>
          </p:cNvPicPr>
          <p:nvPr/>
        </p:nvPicPr>
        <p:blipFill>
          <a:blip r:embed="rId5"/>
          <a:stretch>
            <a:fillRect/>
          </a:stretch>
        </p:blipFill>
        <p:spPr>
          <a:xfrm>
            <a:off x="1220755" y="4171949"/>
            <a:ext cx="2920172" cy="1353639"/>
          </a:xfrm>
          <a:prstGeom prst="rect">
            <a:avLst/>
          </a:prstGeom>
        </p:spPr>
      </p:pic>
      <p:pic>
        <p:nvPicPr>
          <p:cNvPr id="18" name="Picture 17"/>
          <p:cNvPicPr>
            <a:picLocks noChangeAspect="1"/>
          </p:cNvPicPr>
          <p:nvPr/>
        </p:nvPicPr>
        <p:blipFill>
          <a:blip r:embed="rId6"/>
          <a:stretch>
            <a:fillRect/>
          </a:stretch>
        </p:blipFill>
        <p:spPr>
          <a:xfrm>
            <a:off x="4264402" y="4169001"/>
            <a:ext cx="2975106" cy="1356587"/>
          </a:xfrm>
          <a:prstGeom prst="rect">
            <a:avLst/>
          </a:prstGeom>
        </p:spPr>
      </p:pic>
      <p:pic>
        <p:nvPicPr>
          <p:cNvPr id="21" name="Picture 20"/>
          <p:cNvPicPr>
            <a:picLocks noChangeAspect="1"/>
          </p:cNvPicPr>
          <p:nvPr/>
        </p:nvPicPr>
        <p:blipFill>
          <a:blip r:embed="rId7"/>
          <a:stretch>
            <a:fillRect/>
          </a:stretch>
        </p:blipFill>
        <p:spPr>
          <a:xfrm>
            <a:off x="7648574" y="4121807"/>
            <a:ext cx="3219451" cy="1403781"/>
          </a:xfrm>
          <a:prstGeom prst="rect">
            <a:avLst/>
          </a:prstGeom>
        </p:spPr>
      </p:pic>
    </p:spTree>
    <p:extLst>
      <p:ext uri="{BB962C8B-B14F-4D97-AF65-F5344CB8AC3E}">
        <p14:creationId xmlns:p14="http://schemas.microsoft.com/office/powerpoint/2010/main" val="32778264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68440"/>
          </a:xfrm>
        </p:spPr>
        <p:txBody>
          <a:bodyPr>
            <a:normAutofit/>
          </a:bodyPr>
          <a:lstStyle/>
          <a:p>
            <a:pPr algn="ctr"/>
            <a:r>
              <a:rPr lang="en-US" sz="4000" dirty="0" smtClean="0">
                <a:latin typeface="Arial" panose="020B0604020202020204" pitchFamily="34" charset="0"/>
                <a:cs typeface="Arial" panose="020B0604020202020204" pitchFamily="34" charset="0"/>
              </a:rPr>
              <a:t>Conclusions</a:t>
            </a:r>
            <a:endParaRPr lang="el-GR"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
            </a:pPr>
            <a:r>
              <a:rPr lang="en-US" dirty="0" smtClean="0"/>
              <a:t> </a:t>
            </a:r>
            <a:r>
              <a:rPr lang="en-US" sz="2200" dirty="0" smtClean="0">
                <a:latin typeface="Arial" panose="020B0604020202020204" pitchFamily="34" charset="0"/>
                <a:cs typeface="Arial" panose="020B0604020202020204" pitchFamily="34" charset="0"/>
              </a:rPr>
              <a:t>We saw the concepts of Cloud Computing, Mobile Cloud Computing</a:t>
            </a:r>
          </a:p>
          <a:p>
            <a:pPr>
              <a:buFont typeface="Wingdings" panose="05000000000000000000" pitchFamily="2" charset="2"/>
              <a:buChar char="§"/>
            </a:pP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We saw the concepts of a Cloudlet and of Cooperative Caching</a:t>
            </a:r>
          </a:p>
          <a:p>
            <a:pPr>
              <a:buFont typeface="Wingdings" panose="05000000000000000000" pitchFamily="2" charset="2"/>
              <a:buChar char="§"/>
            </a:pP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We presented an intelligent scheme for detecting Outliers on a Cloudlet simulation environment by using Hilout Algorithm with a temporal approach</a:t>
            </a:r>
          </a:p>
          <a:p>
            <a:pPr>
              <a:buFont typeface="Wingdings" panose="05000000000000000000" pitchFamily="2" charset="2"/>
              <a:buChar char="§"/>
            </a:pP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We saw the definition of PCA dimension reduction</a:t>
            </a:r>
          </a:p>
          <a:p>
            <a:pPr>
              <a:buFont typeface="Wingdings" panose="05000000000000000000" pitchFamily="2" charset="2"/>
              <a:buChar char="§"/>
            </a:pP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We presented the results of the experiments we did. We had 2 main cases: Hilout </a:t>
            </a:r>
            <a:r>
              <a:rPr lang="en-US" sz="2200" dirty="0">
                <a:latin typeface="Arial" panose="020B0604020202020204" pitchFamily="34" charset="0"/>
                <a:cs typeface="Arial" panose="020B0604020202020204" pitchFamily="34" charset="0"/>
              </a:rPr>
              <a:t>applied without PCA, Hilout applied with PCA. </a:t>
            </a:r>
            <a:endParaRPr lang="en-US" sz="2200"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results showed that the most important factor is the deviation parameter and more Outliers are detected on average while it increases. The case with PCA gave more or less similar results with the simple case. In our results we provided also the Variance per dimension in order to provide some statistical conclusions regarding the different configurations.</a:t>
            </a:r>
            <a:endParaRPr lang="el-GR" sz="2200" dirty="0">
              <a:latin typeface="Arial" panose="020B0604020202020204" pitchFamily="34" charset="0"/>
              <a:cs typeface="Arial" panose="020B0604020202020204" pitchFamily="34" charset="0"/>
            </a:endParaRPr>
          </a:p>
          <a:p>
            <a:pPr>
              <a:buFont typeface="Wingdings" panose="05000000000000000000" pitchFamily="2" charset="2"/>
              <a:buChar char="§"/>
            </a:pPr>
            <a:endParaRPr lang="el-GR" dirty="0"/>
          </a:p>
        </p:txBody>
      </p:sp>
    </p:spTree>
    <p:extLst>
      <p:ext uri="{BB962C8B-B14F-4D97-AF65-F5344CB8AC3E}">
        <p14:creationId xmlns:p14="http://schemas.microsoft.com/office/powerpoint/2010/main" val="2413772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Arial" panose="020B0604020202020204" pitchFamily="34" charset="0"/>
                <a:cs typeface="Arial" panose="020B0604020202020204" pitchFamily="34" charset="0"/>
              </a:rPr>
              <a:t>Thank you !!!</a:t>
            </a:r>
            <a:br>
              <a:rPr lang="en-US" sz="4000" dirty="0" smtClean="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Questions ?</a:t>
            </a:r>
            <a:endParaRPr lang="el-GR"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7470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68440"/>
          </a:xfrm>
        </p:spPr>
        <p:txBody>
          <a:bodyPr>
            <a:normAutofit/>
          </a:bodyPr>
          <a:lstStyle/>
          <a:p>
            <a:pPr algn="ctr"/>
            <a:r>
              <a:rPr lang="en-US" sz="4000" dirty="0" smtClean="0">
                <a:latin typeface="Arial" panose="020B0604020202020204" pitchFamily="34" charset="0"/>
                <a:cs typeface="Arial" panose="020B0604020202020204" pitchFamily="34" charset="0"/>
              </a:rPr>
              <a:t>Cloud Computing : Classification Layers</a:t>
            </a:r>
            <a:endParaRPr lang="el-GR" sz="4000" dirty="0">
              <a:latin typeface="Arial" panose="020B0604020202020204" pitchFamily="34" charset="0"/>
              <a:cs typeface="Arial" panose="020B0604020202020204" pitchFamily="34" charset="0"/>
            </a:endParaRP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3727" y="1867989"/>
            <a:ext cx="5159828" cy="3749040"/>
          </a:xfrm>
        </p:spPr>
      </p:pic>
    </p:spTree>
    <p:extLst>
      <p:ext uri="{BB962C8B-B14F-4D97-AF65-F5344CB8AC3E}">
        <p14:creationId xmlns:p14="http://schemas.microsoft.com/office/powerpoint/2010/main" val="999572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68440"/>
          </a:xfrm>
        </p:spPr>
        <p:txBody>
          <a:bodyPr>
            <a:normAutofit/>
          </a:bodyPr>
          <a:lstStyle/>
          <a:p>
            <a:pPr algn="ctr"/>
            <a:r>
              <a:rPr lang="en-US" sz="4000" dirty="0" smtClean="0">
                <a:latin typeface="Arial" panose="020B0604020202020204" pitchFamily="34" charset="0"/>
                <a:cs typeface="Arial" panose="020B0604020202020204" pitchFamily="34" charset="0"/>
              </a:rPr>
              <a:t>Cloud Computing : Models</a:t>
            </a:r>
            <a:endParaRPr lang="el-GR" sz="4000" dirty="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0057" y="1846263"/>
            <a:ext cx="8007532" cy="4022725"/>
          </a:xfrm>
        </p:spPr>
      </p:pic>
    </p:spTree>
    <p:extLst>
      <p:ext uri="{BB962C8B-B14F-4D97-AF65-F5344CB8AC3E}">
        <p14:creationId xmlns:p14="http://schemas.microsoft.com/office/powerpoint/2010/main" val="1192804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68440"/>
          </a:xfrm>
        </p:spPr>
        <p:txBody>
          <a:bodyPr>
            <a:normAutofit/>
          </a:bodyPr>
          <a:lstStyle/>
          <a:p>
            <a:pPr algn="ctr"/>
            <a:r>
              <a:rPr lang="en-US" sz="4000" dirty="0" smtClean="0">
                <a:latin typeface="Arial" panose="020B0604020202020204" pitchFamily="34" charset="0"/>
                <a:cs typeface="Arial" panose="020B0604020202020204" pitchFamily="34" charset="0"/>
              </a:rPr>
              <a:t>Cloud </a:t>
            </a:r>
            <a:r>
              <a:rPr lang="en-US" sz="4000" dirty="0">
                <a:latin typeface="Arial" panose="020B0604020202020204" pitchFamily="34" charset="0"/>
                <a:cs typeface="Arial" panose="020B0604020202020204" pitchFamily="34" charset="0"/>
              </a:rPr>
              <a:t>Computing </a:t>
            </a:r>
            <a:r>
              <a:rPr lang="en-US" sz="4000" dirty="0" smtClean="0">
                <a:latin typeface="Arial" panose="020B0604020202020204" pitchFamily="34" charset="0"/>
                <a:cs typeface="Arial" panose="020B0604020202020204" pitchFamily="34" charset="0"/>
              </a:rPr>
              <a:t>: Features</a:t>
            </a:r>
            <a:endParaRPr lang="el-GR"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2400" b="1"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Scalability </a:t>
            </a:r>
            <a:r>
              <a:rPr lang="en-US" sz="2400" dirty="0">
                <a:latin typeface="Arial" panose="020B0604020202020204" pitchFamily="34" charset="0"/>
                <a:cs typeface="Arial" panose="020B0604020202020204" pitchFamily="34" charset="0"/>
              </a:rPr>
              <a:t>and On-Demand </a:t>
            </a:r>
            <a:r>
              <a:rPr lang="en-US" sz="2400" dirty="0" smtClean="0">
                <a:latin typeface="Arial" panose="020B0604020202020204" pitchFamily="34" charset="0"/>
                <a:cs typeface="Arial" panose="020B0604020202020204" pitchFamily="34" charset="0"/>
              </a:rPr>
              <a:t>Services</a:t>
            </a:r>
          </a:p>
          <a:p>
            <a:pPr>
              <a:buFont typeface="Wingdings" panose="05000000000000000000" pitchFamily="2" charset="2"/>
              <a:buChar char="v"/>
            </a:pPr>
            <a:r>
              <a:rPr lang="en-US" sz="2400" dirty="0">
                <a:latin typeface="Arial" panose="020B0604020202020204" pitchFamily="34" charset="0"/>
                <a:cs typeface="Arial" panose="020B0604020202020204" pitchFamily="34" charset="0"/>
              </a:rPr>
              <a:t> Quality of Service (</a:t>
            </a:r>
            <a:r>
              <a:rPr lang="en-US" sz="2400" dirty="0" smtClean="0">
                <a:latin typeface="Arial" panose="020B0604020202020204" pitchFamily="34" charset="0"/>
                <a:cs typeface="Arial" panose="020B0604020202020204" pitchFamily="34" charset="0"/>
              </a:rPr>
              <a:t>QoS)</a:t>
            </a:r>
          </a:p>
          <a:p>
            <a:pPr>
              <a:buFont typeface="Wingdings" panose="05000000000000000000" pitchFamily="2" charset="2"/>
              <a:buChar char="v"/>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User-Centric Interface</a:t>
            </a:r>
          </a:p>
          <a:p>
            <a:pPr>
              <a:buFont typeface="Wingdings" panose="05000000000000000000" pitchFamily="2" charset="2"/>
              <a:buChar char="v"/>
            </a:pPr>
            <a:r>
              <a:rPr lang="en-US" sz="2400" dirty="0">
                <a:latin typeface="Arial" panose="020B0604020202020204" pitchFamily="34" charset="0"/>
                <a:cs typeface="Arial" panose="020B0604020202020204" pitchFamily="34" charset="0"/>
              </a:rPr>
              <a:t>  Autonomous </a:t>
            </a:r>
            <a:r>
              <a:rPr lang="en-US" sz="2400" dirty="0" smtClean="0">
                <a:latin typeface="Arial" panose="020B0604020202020204" pitchFamily="34" charset="0"/>
                <a:cs typeface="Arial" panose="020B0604020202020204" pitchFamily="34" charset="0"/>
              </a:rPr>
              <a:t>System</a:t>
            </a:r>
          </a:p>
          <a:p>
            <a:pPr>
              <a:buFont typeface="Wingdings" panose="05000000000000000000" pitchFamily="2" charset="2"/>
              <a:buChar char="v"/>
            </a:pPr>
            <a:r>
              <a:rPr lang="en-US" sz="2400" dirty="0">
                <a:latin typeface="Arial" panose="020B0604020202020204" pitchFamily="34" charset="0"/>
                <a:cs typeface="Arial" panose="020B0604020202020204" pitchFamily="34" charset="0"/>
              </a:rPr>
              <a:t>  Pricing – </a:t>
            </a:r>
            <a:r>
              <a:rPr lang="en-US" sz="2400" dirty="0" smtClean="0">
                <a:latin typeface="Arial" panose="020B0604020202020204" pitchFamily="34" charset="0"/>
                <a:cs typeface="Arial" panose="020B0604020202020204" pitchFamily="34" charset="0"/>
              </a:rPr>
              <a:t>Cloud</a:t>
            </a:r>
            <a:endParaRPr lang="el-GR" sz="2400" dirty="0" smtClean="0">
              <a:latin typeface="Arial" panose="020B0604020202020204" pitchFamily="34" charset="0"/>
              <a:cs typeface="Arial" panose="020B0604020202020204" pitchFamily="34" charset="0"/>
            </a:endParaRPr>
          </a:p>
          <a:p>
            <a:pPr>
              <a:buFont typeface="Arial" panose="020B0604020202020204" pitchFamily="34" charset="0"/>
              <a:buChar char="•"/>
            </a:pP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2654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68440"/>
          </a:xfrm>
        </p:spPr>
        <p:txBody>
          <a:bodyPr>
            <a:noAutofit/>
          </a:bodyPr>
          <a:lstStyle/>
          <a:p>
            <a:pPr algn="ctr"/>
            <a:r>
              <a:rPr lang="en-US" sz="4000" dirty="0" smtClean="0">
                <a:latin typeface="Arial" panose="020B0604020202020204" pitchFamily="34" charset="0"/>
                <a:cs typeface="Arial" panose="020B0604020202020204" pitchFamily="34" charset="0"/>
              </a:rPr>
              <a:t>Mobile Cloud Computing (MCC) : Definition</a:t>
            </a:r>
            <a:endParaRPr lang="el-GR"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en-US" sz="2400" b="1" dirty="0" smtClean="0">
                <a:latin typeface="Arial" panose="020B0604020202020204" pitchFamily="34" charset="0"/>
                <a:cs typeface="Arial" panose="020B0604020202020204" pitchFamily="34" charset="0"/>
              </a:rPr>
              <a:t>Mobile </a:t>
            </a:r>
            <a:r>
              <a:rPr lang="en-US" sz="2400" b="1" dirty="0">
                <a:latin typeface="Arial" panose="020B0604020202020204" pitchFamily="34" charset="0"/>
                <a:cs typeface="Arial" panose="020B0604020202020204" pitchFamily="34" charset="0"/>
              </a:rPr>
              <a:t>Cloud </a:t>
            </a:r>
            <a:r>
              <a:rPr lang="en-US" sz="2400" b="1" dirty="0" smtClean="0">
                <a:latin typeface="Arial" panose="020B0604020202020204" pitchFamily="34" charset="0"/>
                <a:cs typeface="Arial" panose="020B0604020202020204" pitchFamily="34" charset="0"/>
              </a:rPr>
              <a:t>Computing :</a:t>
            </a:r>
          </a:p>
          <a:p>
            <a:pPr>
              <a:buFont typeface="Arial" panose="020B0604020202020204" pitchFamily="34" charset="0"/>
              <a:buChar char="•"/>
            </a:pPr>
            <a:r>
              <a:rPr lang="en-US" sz="2400" dirty="0" smtClean="0">
                <a:latin typeface="Arial" panose="020B0604020202020204" pitchFamily="34" charset="0"/>
                <a:cs typeface="Arial" panose="020B0604020202020204" pitchFamily="34" charset="0"/>
              </a:rPr>
              <a:t> refers </a:t>
            </a:r>
            <a:r>
              <a:rPr lang="en-US" sz="2400" dirty="0">
                <a:latin typeface="Arial" panose="020B0604020202020204" pitchFamily="34" charset="0"/>
                <a:cs typeface="Arial" panose="020B0604020202020204" pitchFamily="34" charset="0"/>
              </a:rPr>
              <a:t>to an infrastructure where both the data storage and data processing happen outside of the mobile device. </a:t>
            </a:r>
            <a:endParaRPr lang="en-US" sz="24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can </a:t>
            </a:r>
            <a:r>
              <a:rPr lang="en-US" sz="2400" dirty="0">
                <a:latin typeface="Arial" panose="020B0604020202020204" pitchFamily="34" charset="0"/>
                <a:cs typeface="Arial" panose="020B0604020202020204" pitchFamily="34" charset="0"/>
              </a:rPr>
              <a:t>be defined </a:t>
            </a:r>
            <a:r>
              <a:rPr lang="en-US" sz="2400" dirty="0" smtClean="0">
                <a:latin typeface="Arial" panose="020B0604020202020204" pitchFamily="34" charset="0"/>
                <a:cs typeface="Arial" panose="020B0604020202020204" pitchFamily="34" charset="0"/>
              </a:rPr>
              <a:t>as </a:t>
            </a:r>
            <a:r>
              <a:rPr lang="en-US" sz="2400" dirty="0">
                <a:latin typeface="Arial" panose="020B0604020202020204" pitchFamily="34" charset="0"/>
                <a:cs typeface="Arial" panose="020B0604020202020204" pitchFamily="34" charset="0"/>
              </a:rPr>
              <a:t>a combination of mobile web and Cloud </a:t>
            </a:r>
            <a:r>
              <a:rPr lang="en-US" sz="2400" dirty="0" smtClean="0">
                <a:latin typeface="Arial" panose="020B0604020202020204" pitchFamily="34" charset="0"/>
                <a:cs typeface="Arial" panose="020B0604020202020204" pitchFamily="34" charset="0"/>
              </a:rPr>
              <a:t>Computing</a:t>
            </a:r>
            <a:r>
              <a:rPr lang="en-US" sz="2400" dirty="0">
                <a:latin typeface="Arial" panose="020B0604020202020204" pitchFamily="34" charset="0"/>
                <a:cs typeface="Arial" panose="020B0604020202020204" pitchFamily="34" charset="0"/>
              </a:rPr>
              <a:t>, which is the most popular tool for mobile users to access applications and services on the Internet</a:t>
            </a:r>
            <a:r>
              <a:rPr lang="en-US" sz="2400" dirty="0" smtClean="0">
                <a:latin typeface="Arial" panose="020B0604020202020204" pitchFamily="34" charset="0"/>
                <a:cs typeface="Arial" panose="020B0604020202020204" pitchFamily="34" charset="0"/>
              </a:rPr>
              <a:t>.</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can be expressed by the Cloudlet concept : the </a:t>
            </a:r>
            <a:r>
              <a:rPr lang="en-US" sz="2400" dirty="0">
                <a:latin typeface="Arial" panose="020B0604020202020204" pitchFamily="34" charset="0"/>
                <a:cs typeface="Arial" panose="020B0604020202020204" pitchFamily="34" charset="0"/>
              </a:rPr>
              <a:t>mobile device offloads its workload to a local Cloudlet comprised of several multi-core computers with connectivity to the remote Cloud servers.</a:t>
            </a:r>
            <a:endParaRPr lang="en-US" sz="2400" dirty="0" smtClean="0">
              <a:latin typeface="Arial" panose="020B0604020202020204" pitchFamily="34" charset="0"/>
              <a:cs typeface="Arial" panose="020B0604020202020204" pitchFamily="34" charset="0"/>
            </a:endParaRPr>
          </a:p>
          <a:p>
            <a:endParaRPr lang="el-GR" dirty="0"/>
          </a:p>
        </p:txBody>
      </p:sp>
    </p:spTree>
    <p:extLst>
      <p:ext uri="{BB962C8B-B14F-4D97-AF65-F5344CB8AC3E}">
        <p14:creationId xmlns:p14="http://schemas.microsoft.com/office/powerpoint/2010/main" val="2496979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68439"/>
          </a:xfrm>
        </p:spPr>
        <p:txBody>
          <a:bodyPr>
            <a:normAutofit/>
          </a:bodyPr>
          <a:lstStyle/>
          <a:p>
            <a:pPr algn="ctr"/>
            <a:r>
              <a:rPr lang="en-US" sz="4000" dirty="0" smtClean="0">
                <a:latin typeface="Arial" panose="020B0604020202020204" pitchFamily="34" charset="0"/>
                <a:cs typeface="Arial" panose="020B0604020202020204" pitchFamily="34" charset="0"/>
              </a:rPr>
              <a:t>Mobile Cloud Computing : Architecture</a:t>
            </a:r>
            <a:endParaRPr lang="el-GR" sz="4000" dirty="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6286" y="1750424"/>
            <a:ext cx="9679577" cy="4083916"/>
          </a:xfrm>
        </p:spPr>
      </p:pic>
    </p:spTree>
    <p:extLst>
      <p:ext uri="{BB962C8B-B14F-4D97-AF65-F5344CB8AC3E}">
        <p14:creationId xmlns:p14="http://schemas.microsoft.com/office/powerpoint/2010/main" val="102910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68440"/>
          </a:xfrm>
        </p:spPr>
        <p:txBody>
          <a:bodyPr>
            <a:normAutofit/>
          </a:bodyPr>
          <a:lstStyle/>
          <a:p>
            <a:pPr algn="ctr"/>
            <a:r>
              <a:rPr lang="en-US" sz="4000" dirty="0" smtClean="0">
                <a:latin typeface="Arial" panose="020B0604020202020204" pitchFamily="34" charset="0"/>
                <a:cs typeface="Arial" panose="020B0604020202020204" pitchFamily="34" charset="0"/>
              </a:rPr>
              <a:t>Mobile Cloud Computing : Models  </a:t>
            </a:r>
            <a:endParaRPr lang="el-GR"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a:t> </a:t>
            </a:r>
            <a:r>
              <a:rPr lang="en-US" sz="2400" b="1" dirty="0" smtClean="0">
                <a:latin typeface="Arial" panose="020B0604020202020204" pitchFamily="34" charset="0"/>
                <a:cs typeface="Arial" panose="020B0604020202020204" pitchFamily="34" charset="0"/>
              </a:rPr>
              <a:t>Client </a:t>
            </a:r>
            <a:r>
              <a:rPr lang="en-US" sz="2400" b="1" dirty="0">
                <a:latin typeface="Arial" panose="020B0604020202020204" pitchFamily="34" charset="0"/>
                <a:cs typeface="Arial" panose="020B0604020202020204" pitchFamily="34" charset="0"/>
              </a:rPr>
              <a:t>Model: </a:t>
            </a:r>
            <a:r>
              <a:rPr lang="en-US" sz="2400" dirty="0" smtClean="0">
                <a:latin typeface="Arial" panose="020B0604020202020204" pitchFamily="34" charset="0"/>
                <a:cs typeface="Arial" panose="020B0604020202020204" pitchFamily="34" charset="0"/>
              </a:rPr>
              <a:t>mobile </a:t>
            </a:r>
            <a:r>
              <a:rPr lang="en-US" sz="2400" dirty="0">
                <a:latin typeface="Arial" panose="020B0604020202020204" pitchFamily="34" charset="0"/>
                <a:cs typeface="Arial" panose="020B0604020202020204" pitchFamily="34" charset="0"/>
              </a:rPr>
              <a:t>device act as client and mobile user access service is offered by Cloud by thin layer of interface web browser. </a:t>
            </a:r>
            <a:endParaRPr lang="en-US" sz="2400" dirty="0" smtClean="0">
              <a:latin typeface="Arial" panose="020B0604020202020204" pitchFamily="34" charset="0"/>
              <a:cs typeface="Arial" panose="020B0604020202020204" pitchFamily="34" charset="0"/>
            </a:endParaRPr>
          </a:p>
          <a:p>
            <a:pPr>
              <a:buFont typeface="Wingdings" panose="05000000000000000000" pitchFamily="2" charset="2"/>
              <a:buChar char="v"/>
            </a:pPr>
            <a:r>
              <a:rPr lang="en-US" sz="2400" b="1" dirty="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Client </a:t>
            </a:r>
            <a:r>
              <a:rPr lang="en-US" sz="2400" b="1" dirty="0">
                <a:latin typeface="Arial" panose="020B0604020202020204" pitchFamily="34" charset="0"/>
                <a:cs typeface="Arial" panose="020B0604020202020204" pitchFamily="34" charset="0"/>
              </a:rPr>
              <a:t>/ Cloud Model: </a:t>
            </a: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concept of task partitioning comes in which mobile users give a part of task to Cloud for processing</a:t>
            </a:r>
            <a:r>
              <a:rPr lang="en-US" sz="2400" dirty="0" smtClean="0">
                <a:latin typeface="Arial" panose="020B0604020202020204" pitchFamily="34" charset="0"/>
                <a:cs typeface="Arial" panose="020B0604020202020204" pitchFamily="34" charset="0"/>
              </a:rPr>
              <a:t>.</a:t>
            </a:r>
          </a:p>
          <a:p>
            <a:pPr>
              <a:buFont typeface="Wingdings" panose="05000000000000000000" pitchFamily="2" charset="2"/>
              <a:buChar char="v"/>
            </a:pPr>
            <a:r>
              <a:rPr lang="en-US" sz="2400" dirty="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Cloud </a:t>
            </a:r>
            <a:r>
              <a:rPr lang="en-US" sz="2400" b="1" dirty="0">
                <a:latin typeface="Arial" panose="020B0604020202020204" pitchFamily="34" charset="0"/>
                <a:cs typeface="Arial" panose="020B0604020202020204" pitchFamily="34" charset="0"/>
              </a:rPr>
              <a:t>Model:</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mobile </a:t>
            </a:r>
            <a:r>
              <a:rPr lang="en-US" sz="2400" dirty="0">
                <a:latin typeface="Arial" panose="020B0604020202020204" pitchFamily="34" charset="0"/>
                <a:cs typeface="Arial" panose="020B0604020202020204" pitchFamily="34" charset="0"/>
              </a:rPr>
              <a:t>device itself is the part of Cloud. One or more mobile devices create the structure of Cloud.</a:t>
            </a:r>
            <a:endParaRPr lang="el-G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565313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2775</TotalTime>
  <Words>2180</Words>
  <Application>Microsoft Office PowerPoint</Application>
  <PresentationFormat>Custom</PresentationFormat>
  <Paragraphs>223</Paragraphs>
  <Slides>35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Retrospect</vt:lpstr>
      <vt:lpstr>Chart</vt:lpstr>
      <vt:lpstr>An Intelligent scheme for Outliers’ detection on a Cloudlet</vt:lpstr>
      <vt:lpstr>Thesis’ Outline</vt:lpstr>
      <vt:lpstr>Cloud Computing : Definition</vt:lpstr>
      <vt:lpstr>Cloud Computing : Classification Layers</vt:lpstr>
      <vt:lpstr>Cloud Computing : Models</vt:lpstr>
      <vt:lpstr>Cloud Computing : Features</vt:lpstr>
      <vt:lpstr>Mobile Cloud Computing (MCC) : Definition</vt:lpstr>
      <vt:lpstr>Mobile Cloud Computing : Architecture</vt:lpstr>
      <vt:lpstr>Mobile Cloud Computing : Models  </vt:lpstr>
      <vt:lpstr>Mobile Cloud Computing : Major Features -Advantages</vt:lpstr>
      <vt:lpstr>Mobile Cloud Computing : Challenges(1/2)</vt:lpstr>
      <vt:lpstr>Mobile Cloud Computing : Challenges (2/2)</vt:lpstr>
      <vt:lpstr>Cloudlet : Definition and Architecture</vt:lpstr>
      <vt:lpstr>Cloudlet : Infrastructure types</vt:lpstr>
      <vt:lpstr>Cloudlet : Models and Challenges</vt:lpstr>
      <vt:lpstr>Cooperative Caching</vt:lpstr>
      <vt:lpstr>Cloudlet Scenario : Detection of Outliers (1/2)</vt:lpstr>
      <vt:lpstr>Cloudlet Scenario : Detection of Outliers (2/2)</vt:lpstr>
      <vt:lpstr>Hilout Algorithm </vt:lpstr>
      <vt:lpstr>Hilout Algorithm : Steps</vt:lpstr>
      <vt:lpstr>Hilout Algorithm : Calculation of weight</vt:lpstr>
      <vt:lpstr>Input Data</vt:lpstr>
      <vt:lpstr>PCA dimension reduction</vt:lpstr>
      <vt:lpstr>Hilout with PCA : Steps</vt:lpstr>
      <vt:lpstr>PCA : example</vt:lpstr>
      <vt:lpstr>Variance per Dimension</vt:lpstr>
      <vt:lpstr>Goals of our scheme</vt:lpstr>
      <vt:lpstr>Why we chose this scheme</vt:lpstr>
      <vt:lpstr>CloudSim Framework</vt:lpstr>
      <vt:lpstr>Experiments’ Configurations</vt:lpstr>
      <vt:lpstr>Results for case without PCA</vt:lpstr>
      <vt:lpstr>Results for case with PCA</vt:lpstr>
      <vt:lpstr>Variance per dimension : Results</vt:lpstr>
      <vt:lpstr>Conclusions</vt:lpstr>
      <vt:lpstr>Thank you !!! 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Intelligent scheme for Outliers’ detection on a Cloudlet</dc:title>
  <dc:creator>Χρήστης των Windows</dc:creator>
  <cp:lastModifiedBy>-</cp:lastModifiedBy>
  <cp:revision>340</cp:revision>
  <dcterms:created xsi:type="dcterms:W3CDTF">2018-07-14T12:08:59Z</dcterms:created>
  <dcterms:modified xsi:type="dcterms:W3CDTF">2018-07-23T05:42:58Z</dcterms:modified>
</cp:coreProperties>
</file>