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36"/>
  </p:notesMasterIdLst>
  <p:sldIdLst>
    <p:sldId id="256" r:id="rId2"/>
    <p:sldId id="257" r:id="rId3"/>
    <p:sldId id="258" r:id="rId4"/>
    <p:sldId id="259" r:id="rId5"/>
    <p:sldId id="260" r:id="rId6"/>
    <p:sldId id="262" r:id="rId7"/>
    <p:sldId id="263" r:id="rId8"/>
    <p:sldId id="264" r:id="rId9"/>
    <p:sldId id="265" r:id="rId10"/>
    <p:sldId id="267" r:id="rId11"/>
    <p:sldId id="266" r:id="rId12"/>
    <p:sldId id="268" r:id="rId13"/>
    <p:sldId id="269" r:id="rId14"/>
    <p:sldId id="270" r:id="rId15"/>
    <p:sldId id="271" r:id="rId16"/>
    <p:sldId id="292" r:id="rId17"/>
    <p:sldId id="291" r:id="rId18"/>
    <p:sldId id="293" r:id="rId19"/>
    <p:sldId id="290" r:id="rId20"/>
    <p:sldId id="273" r:id="rId21"/>
    <p:sldId id="274" r:id="rId22"/>
    <p:sldId id="280" r:id="rId23"/>
    <p:sldId id="278" r:id="rId24"/>
    <p:sldId id="275" r:id="rId25"/>
    <p:sldId id="276" r:id="rId26"/>
    <p:sldId id="277" r:id="rId27"/>
    <p:sldId id="279" r:id="rId28"/>
    <p:sldId id="287" r:id="rId29"/>
    <p:sldId id="281" r:id="rId30"/>
    <p:sldId id="286" r:id="rId31"/>
    <p:sldId id="288" r:id="rId32"/>
    <p:sldId id="285" r:id="rId33"/>
    <p:sldId id="284" r:id="rId34"/>
    <p:sldId id="289"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il Chatzidakis" initials="MC" lastIdx="1" clrIdx="0">
    <p:extLst/>
  </p:cmAuthor>
  <p:cmAuthor id="2" name="Michail Chatzidakis" initials="MC [2]"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000"/>
    <p:restoredTop sz="94676"/>
  </p:normalViewPr>
  <p:slideViewPr>
    <p:cSldViewPr snapToGrid="0" snapToObjects="1">
      <p:cViewPr>
        <p:scale>
          <a:sx n="100" d="100"/>
          <a:sy n="100" d="100"/>
        </p:scale>
        <p:origin x="672" y="3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12-01T12:06:15.973" idx="1">
    <p:pos x="10" y="10"/>
    <p:text/>
    <p:extLst>
      <p:ext uri="{C676402C-5697-4E1C-873F-D02D1690AC5C}">
        <p15:threadingInfo xmlns:p15="http://schemas.microsoft.com/office/powerpoint/2012/main" xmlns=""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65F8D0-C3A7-4A42-B091-638A0251FD78}" type="datetimeFigureOut">
              <a:rPr lang="en-US" smtClean="0"/>
              <a:t>5/1/2017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420F2F-3ACE-1F4C-B8F4-FD5AA5B4AAB2}" type="slidenum">
              <a:rPr lang="en-US" smtClean="0"/>
              <a:t>‹#›</a:t>
            </a:fld>
            <a:endParaRPr lang="en-US"/>
          </a:p>
        </p:txBody>
      </p:sp>
    </p:spTree>
    <p:extLst>
      <p:ext uri="{BB962C8B-B14F-4D97-AF65-F5344CB8AC3E}">
        <p14:creationId xmlns:p14="http://schemas.microsoft.com/office/powerpoint/2010/main" val="1106576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78D4491-2F63-9A4E-8C98-43D4D7435782}" type="datetimeFigureOut">
              <a:rPr lang="en-US" smtClean="0"/>
              <a:t>5/1/2017</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8C99CCE9-AD6C-0A42-96B9-6D6D6EC4EAA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8D4491-2F63-9A4E-8C98-43D4D7435782}" type="datetimeFigureOut">
              <a:rPr lang="en-US" smtClean="0"/>
              <a:t>5/1/2017</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8C99CCE9-AD6C-0A42-96B9-6D6D6EC4EAA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8D4491-2F63-9A4E-8C98-43D4D7435782}" type="datetimeFigureOut">
              <a:rPr lang="en-US" smtClean="0"/>
              <a:t>5/1/2017</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8C99CCE9-AD6C-0A42-96B9-6D6D6EC4EAAF}" type="slidenum">
              <a:rPr lang="en-US" smtClean="0"/>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E78D4491-2F63-9A4E-8C98-43D4D7435782}" type="datetimeFigureOut">
              <a:rPr lang="en-US" smtClean="0"/>
              <a:t>5/1/2017</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C99CCE9-AD6C-0A42-96B9-6D6D6EC4EAAF}"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E78D4491-2F63-9A4E-8C98-43D4D7435782}" type="datetimeFigureOut">
              <a:rPr lang="en-US" smtClean="0"/>
              <a:t>5/1/2017</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C99CCE9-AD6C-0A42-96B9-6D6D6EC4EAAF}" type="slidenum">
              <a:rPr lang="en-US" smtClean="0"/>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E78D4491-2F63-9A4E-8C98-43D4D7435782}" type="datetimeFigureOut">
              <a:rPr lang="en-US" smtClean="0"/>
              <a:t>5/1/2017</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C99CCE9-AD6C-0A42-96B9-6D6D6EC4EAAF}"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78D4491-2F63-9A4E-8C98-43D4D7435782}" type="datetimeFigureOut">
              <a:rPr lang="en-US" smtClean="0"/>
              <a:t>5/1/2017</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C99CCE9-AD6C-0A42-96B9-6D6D6EC4EAAF}"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78D4491-2F63-9A4E-8C98-43D4D7435782}" type="datetimeFigureOut">
              <a:rPr lang="en-US" smtClean="0"/>
              <a:t>5/1/2017</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C99CCE9-AD6C-0A42-96B9-6D6D6EC4EAA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78D4491-2F63-9A4E-8C98-43D4D7435782}" type="datetimeFigureOut">
              <a:rPr lang="en-US" smtClean="0"/>
              <a:t>5/1/2017</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C99CCE9-AD6C-0A42-96B9-6D6D6EC4EAA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8D4491-2F63-9A4E-8C98-43D4D7435782}" type="datetimeFigureOut">
              <a:rPr lang="en-US" smtClean="0"/>
              <a:t>5/1/2017</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8C99CCE9-AD6C-0A42-96B9-6D6D6EC4EAA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78D4491-2F63-9A4E-8C98-43D4D7435782}" type="datetimeFigureOut">
              <a:rPr lang="en-US" smtClean="0"/>
              <a:t>5/1/2017</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8C99CCE9-AD6C-0A42-96B9-6D6D6EC4EAA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78D4491-2F63-9A4E-8C98-43D4D7435782}" type="datetimeFigureOut">
              <a:rPr lang="en-US" smtClean="0"/>
              <a:t>5/1/2017</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8C99CCE9-AD6C-0A42-96B9-6D6D6EC4EAA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78D4491-2F63-9A4E-8C98-43D4D7435782}" type="datetimeFigureOut">
              <a:rPr lang="en-US" smtClean="0"/>
              <a:t>5/1/2017</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C99CCE9-AD6C-0A42-96B9-6D6D6EC4EAA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D4491-2F63-9A4E-8C98-43D4D7435782}" type="datetimeFigureOut">
              <a:rPr lang="en-US" smtClean="0"/>
              <a:t>5/1/2017</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C99CCE9-AD6C-0A42-96B9-6D6D6EC4EAA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8D4491-2F63-9A4E-8C98-43D4D7435782}" type="datetimeFigureOut">
              <a:rPr lang="en-US" smtClean="0"/>
              <a:t>5/1/2017</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C99CCE9-AD6C-0A42-96B9-6D6D6EC4EAA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8D4491-2F63-9A4E-8C98-43D4D7435782}" type="datetimeFigureOut">
              <a:rPr lang="en-US" smtClean="0"/>
              <a:t>5/1/2017</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C99CCE9-AD6C-0A42-96B9-6D6D6EC4EAA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E78D4491-2F63-9A4E-8C98-43D4D7435782}" type="datetimeFigureOut">
              <a:rPr lang="en-US" smtClean="0"/>
              <a:t>5/1/2017</a:t>
            </a:fld>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8C99CCE9-AD6C-0A42-96B9-6D6D6EC4EAAF}" type="slidenum">
              <a:rPr lang="en-US" smtClean="0"/>
              <a:t>‹#›</a:t>
            </a:fld>
            <a:endParaRPr lang="en-US"/>
          </a:p>
        </p:txBody>
      </p:sp>
    </p:spTree>
    <p:extLst>
      <p:ext uri="{BB962C8B-B14F-4D97-AF65-F5344CB8AC3E}">
        <p14:creationId xmlns:p14="http://schemas.microsoft.com/office/powerpoint/2010/main" val="84804083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8.pn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2415" y="1739901"/>
            <a:ext cx="6600451" cy="2262781"/>
          </a:xfrm>
        </p:spPr>
        <p:txBody>
          <a:bodyPr>
            <a:normAutofit fontScale="90000"/>
          </a:bodyPr>
          <a:lstStyle/>
          <a:p>
            <a:r>
              <a:rPr lang="en-US" sz="4400" dirty="0" smtClean="0"/>
              <a:t>E-</a:t>
            </a:r>
            <a:r>
              <a:rPr lang="en-US" sz="4400" dirty="0" err="1" smtClean="0"/>
              <a:t>PreS</a:t>
            </a:r>
            <a:r>
              <a:rPr lang="en-US" sz="4400" dirty="0" smtClean="0"/>
              <a:t>: Monitoring and Evaluation of Natural Hazard Preparedness At School Community</a:t>
            </a:r>
            <a:endParaRPr lang="en-US" sz="4400" dirty="0"/>
          </a:p>
        </p:txBody>
      </p:sp>
      <p:sp>
        <p:nvSpPr>
          <p:cNvPr id="3" name="Subtitle 2"/>
          <p:cNvSpPr>
            <a:spLocks noGrp="1"/>
          </p:cNvSpPr>
          <p:nvPr>
            <p:ph type="subTitle" idx="1"/>
          </p:nvPr>
        </p:nvSpPr>
        <p:spPr>
          <a:xfrm>
            <a:off x="1942416" y="5216375"/>
            <a:ext cx="6600451" cy="1126283"/>
          </a:xfrm>
        </p:spPr>
        <p:txBody>
          <a:bodyPr>
            <a:normAutofit fontScale="70000" lnSpcReduction="20000"/>
          </a:bodyPr>
          <a:lstStyle/>
          <a:p>
            <a:r>
              <a:rPr lang="en-US" dirty="0" smtClean="0"/>
              <a:t>An EU Co-Funded project</a:t>
            </a:r>
          </a:p>
          <a:p>
            <a:r>
              <a:rPr lang="en-US" dirty="0"/>
              <a:t>Contract Number: </a:t>
            </a:r>
            <a:r>
              <a:rPr lang="en-US" dirty="0" smtClean="0"/>
              <a:t>ECHO/SUB/2014/698447</a:t>
            </a:r>
          </a:p>
          <a:p>
            <a:r>
              <a:rPr lang="en-US" sz="1900" dirty="0"/>
              <a:t>http://e-pres.di.uoa.gr</a:t>
            </a:r>
          </a:p>
          <a:p>
            <a:r>
              <a:rPr lang="en-US" sz="1900" dirty="0"/>
              <a:t>http://p-</a:t>
            </a:r>
            <a:r>
              <a:rPr lang="en-US" sz="1900" dirty="0" err="1"/>
              <a:t>comp.di.uoa</a:t>
            </a:r>
            <a:endParaRPr lang="en-US" sz="1900" dirty="0"/>
          </a:p>
          <a:p>
            <a:endParaRPr lang="en-US" dirty="0"/>
          </a:p>
        </p:txBody>
      </p:sp>
      <p:pic>
        <p:nvPicPr>
          <p:cNvPr id="4" name="Picture 2" descr="logo_ec_17_colors_300dpi"/>
          <p:cNvPicPr>
            <a:picLocks noChangeAspect="1" noChangeArrowheads="1"/>
          </p:cNvPicPr>
          <p:nvPr/>
        </p:nvPicPr>
        <p:blipFill>
          <a:blip r:embed="rId2"/>
          <a:srcRect/>
          <a:stretch>
            <a:fillRect/>
          </a:stretch>
        </p:blipFill>
        <p:spPr bwMode="auto">
          <a:xfrm>
            <a:off x="7454900" y="236538"/>
            <a:ext cx="1444625" cy="712787"/>
          </a:xfrm>
          <a:prstGeom prst="rect">
            <a:avLst/>
          </a:prstGeom>
          <a:noFill/>
          <a:ln w="9525">
            <a:noFill/>
            <a:miter lim="800000"/>
            <a:headEnd/>
            <a:tailEnd/>
          </a:ln>
        </p:spPr>
      </p:pic>
      <p:pic>
        <p:nvPicPr>
          <p:cNvPr id="5" name="Picture 11" descr="20130811154128!Logo_uoa_blue"/>
          <p:cNvPicPr>
            <a:picLocks noChangeAspect="1" noChangeArrowheads="1"/>
          </p:cNvPicPr>
          <p:nvPr/>
        </p:nvPicPr>
        <p:blipFill>
          <a:blip r:embed="rId3"/>
          <a:srcRect/>
          <a:stretch>
            <a:fillRect/>
          </a:stretch>
        </p:blipFill>
        <p:spPr bwMode="auto">
          <a:xfrm>
            <a:off x="430530" y="236538"/>
            <a:ext cx="609600" cy="830262"/>
          </a:xfrm>
          <a:prstGeom prst="rect">
            <a:avLst/>
          </a:prstGeom>
          <a:noFill/>
          <a:ln w="9525">
            <a:noFill/>
            <a:miter lim="800000"/>
            <a:headEnd/>
            <a:tailEnd/>
          </a:ln>
        </p:spPr>
      </p:pic>
    </p:spTree>
    <p:extLst>
      <p:ext uri="{BB962C8B-B14F-4D97-AF65-F5344CB8AC3E}">
        <p14:creationId xmlns:p14="http://schemas.microsoft.com/office/powerpoint/2010/main" val="806195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stream components</a:t>
            </a:r>
            <a:endParaRPr lang="en-US" dirty="0"/>
          </a:p>
        </p:txBody>
      </p:sp>
      <p:sp>
        <p:nvSpPr>
          <p:cNvPr id="3" name="Content Placeholder 2"/>
          <p:cNvSpPr>
            <a:spLocks noGrp="1"/>
          </p:cNvSpPr>
          <p:nvPr>
            <p:ph idx="1"/>
          </p:nvPr>
        </p:nvSpPr>
        <p:spPr/>
        <p:txBody>
          <a:bodyPr/>
          <a:lstStyle/>
          <a:p>
            <a:r>
              <a:rPr lang="en-US" dirty="0" smtClean="0"/>
              <a:t>Run on the mobile server, receive data from the sensors and deliver it to the other components of the server.</a:t>
            </a:r>
          </a:p>
          <a:p>
            <a:r>
              <a:rPr lang="en-US" dirty="0" smtClean="0"/>
              <a:t>Handle massive amounts of data.</a:t>
            </a:r>
          </a:p>
          <a:p>
            <a:r>
              <a:rPr lang="en-US" dirty="0" smtClean="0"/>
              <a:t>Comprise of a message queue and a message broker far more powerful from the queue on the sensor layer.</a:t>
            </a:r>
          </a:p>
          <a:p>
            <a:r>
              <a:rPr lang="en-US" dirty="0" smtClean="0"/>
              <a:t>It is fast, reliable and able to repeat the process of receiving and transmitting messages.</a:t>
            </a:r>
          </a:p>
          <a:p>
            <a:r>
              <a:rPr lang="en-US" dirty="0" smtClean="0"/>
              <a:t>Routes the incoming messages to batch and speed layer.</a:t>
            </a:r>
          </a:p>
          <a:p>
            <a:endParaRPr lang="en-US" dirty="0" smtClean="0"/>
          </a:p>
          <a:p>
            <a:endParaRPr lang="en-US" dirty="0"/>
          </a:p>
        </p:txBody>
      </p:sp>
    </p:spTree>
    <p:extLst>
      <p:ext uri="{BB962C8B-B14F-4D97-AF65-F5344CB8AC3E}">
        <p14:creationId xmlns:p14="http://schemas.microsoft.com/office/powerpoint/2010/main" val="6864390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message queue</a:t>
            </a:r>
            <a:endParaRPr lang="en-US" dirty="0"/>
          </a:p>
        </p:txBody>
      </p:sp>
      <p:sp>
        <p:nvSpPr>
          <p:cNvPr id="3" name="Content Placeholder 2"/>
          <p:cNvSpPr>
            <a:spLocks noGrp="1"/>
          </p:cNvSpPr>
          <p:nvPr>
            <p:ph idx="1"/>
          </p:nvPr>
        </p:nvSpPr>
        <p:spPr/>
        <p:txBody>
          <a:bodyPr/>
          <a:lstStyle/>
          <a:p>
            <a:r>
              <a:rPr lang="en-US" dirty="0" smtClean="0"/>
              <a:t>Receives messages simultaneously from different sources.</a:t>
            </a:r>
          </a:p>
          <a:p>
            <a:r>
              <a:rPr lang="en-US" dirty="0" smtClean="0"/>
              <a:t>Maintains the messages for an adequate amount of time</a:t>
            </a:r>
            <a:r>
              <a:rPr lang="en-US" dirty="0"/>
              <a:t>.</a:t>
            </a:r>
            <a:endParaRPr lang="en-US" dirty="0" smtClean="0"/>
          </a:p>
        </p:txBody>
      </p:sp>
    </p:spTree>
    <p:extLst>
      <p:ext uri="{BB962C8B-B14F-4D97-AF65-F5344CB8AC3E}">
        <p14:creationId xmlns:p14="http://schemas.microsoft.com/office/powerpoint/2010/main" val="6182640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layer </a:t>
            </a:r>
            <a:r>
              <a:rPr lang="mr-IN" dirty="0" smtClean="0"/>
              <a:t>–</a:t>
            </a:r>
            <a:r>
              <a:rPr lang="en-US" dirty="0" smtClean="0"/>
              <a:t> Persistent data storage</a:t>
            </a:r>
            <a:endParaRPr lang="en-US" dirty="0"/>
          </a:p>
        </p:txBody>
      </p:sp>
      <p:sp>
        <p:nvSpPr>
          <p:cNvPr id="3" name="Content Placeholder 2"/>
          <p:cNvSpPr>
            <a:spLocks noGrp="1"/>
          </p:cNvSpPr>
          <p:nvPr>
            <p:ph idx="1"/>
          </p:nvPr>
        </p:nvSpPr>
        <p:spPr/>
        <p:txBody>
          <a:bodyPr/>
          <a:lstStyle/>
          <a:p>
            <a:r>
              <a:rPr lang="en-US" dirty="0" smtClean="0"/>
              <a:t>It stores all data received. The Persistent data storage receives all the data from the Message Broker concurrently with </a:t>
            </a:r>
            <a:r>
              <a:rPr lang="en-US" dirty="0"/>
              <a:t>the speed layer, </a:t>
            </a:r>
            <a:r>
              <a:rPr lang="en-US" dirty="0" smtClean="0"/>
              <a:t>storing them for read-only operations.</a:t>
            </a:r>
            <a:endParaRPr lang="en-US" dirty="0"/>
          </a:p>
        </p:txBody>
      </p:sp>
    </p:spTree>
    <p:extLst>
      <p:ext uri="{BB962C8B-B14F-4D97-AF65-F5344CB8AC3E}">
        <p14:creationId xmlns:p14="http://schemas.microsoft.com/office/powerpoint/2010/main" val="20626082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Serving layer - Database</a:t>
            </a:r>
            <a:endParaRPr lang="en-US" dirty="0"/>
          </a:p>
        </p:txBody>
      </p:sp>
      <p:sp>
        <p:nvSpPr>
          <p:cNvPr id="3" name="Content Placeholder 2"/>
          <p:cNvSpPr>
            <a:spLocks noGrp="1"/>
          </p:cNvSpPr>
          <p:nvPr>
            <p:ph idx="1"/>
          </p:nvPr>
        </p:nvSpPr>
        <p:spPr/>
        <p:txBody>
          <a:bodyPr/>
          <a:lstStyle/>
          <a:p>
            <a:r>
              <a:rPr lang="en-US" dirty="0" smtClean="0"/>
              <a:t>Stores all the data that is needed from the application or the users.</a:t>
            </a:r>
          </a:p>
          <a:p>
            <a:r>
              <a:rPr lang="en-US" dirty="0" smtClean="0"/>
              <a:t>Provides insert, modify and delete operations for the actual data.</a:t>
            </a:r>
          </a:p>
          <a:p>
            <a:r>
              <a:rPr lang="en-US" dirty="0" smtClean="0"/>
              <a:t>Answers to queries.</a:t>
            </a:r>
          </a:p>
          <a:p>
            <a:r>
              <a:rPr lang="en-US" dirty="0" smtClean="0"/>
              <a:t>Creates and answers queries of the real-time feed</a:t>
            </a:r>
          </a:p>
          <a:p>
            <a:r>
              <a:rPr lang="en-US" dirty="0" smtClean="0"/>
              <a:t>Provides administration permissions to other components and/or users</a:t>
            </a:r>
            <a:endParaRPr lang="en-US" dirty="0"/>
          </a:p>
        </p:txBody>
      </p:sp>
    </p:spTree>
    <p:extLst>
      <p:ext uri="{BB962C8B-B14F-4D97-AF65-F5344CB8AC3E}">
        <p14:creationId xmlns:p14="http://schemas.microsoft.com/office/powerpoint/2010/main" val="285665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components</a:t>
            </a:r>
            <a:endParaRPr lang="en-US" dirty="0"/>
          </a:p>
        </p:txBody>
      </p:sp>
      <p:sp>
        <p:nvSpPr>
          <p:cNvPr id="3" name="Content Placeholder 2"/>
          <p:cNvSpPr>
            <a:spLocks noGrp="1"/>
          </p:cNvSpPr>
          <p:nvPr>
            <p:ph idx="1"/>
          </p:nvPr>
        </p:nvSpPr>
        <p:spPr/>
        <p:txBody>
          <a:bodyPr/>
          <a:lstStyle/>
          <a:p>
            <a:r>
              <a:rPr lang="en-US" dirty="0" smtClean="0"/>
              <a:t>Provides functionalities for web application components (e.g., data analysis, registration services etc.)</a:t>
            </a:r>
          </a:p>
          <a:p>
            <a:r>
              <a:rPr lang="en-US" dirty="0" smtClean="0"/>
              <a:t>All components run in the web application server, developed in a server-side scripting language.</a:t>
            </a:r>
          </a:p>
          <a:p>
            <a:pPr lvl="1"/>
            <a:r>
              <a:rPr lang="en-US" dirty="0" smtClean="0"/>
              <a:t>Real Time Service</a:t>
            </a:r>
          </a:p>
          <a:p>
            <a:pPr lvl="1"/>
            <a:r>
              <a:rPr lang="en-US" dirty="0" smtClean="0"/>
              <a:t>Data Analysis Service</a:t>
            </a:r>
          </a:p>
          <a:p>
            <a:pPr lvl="1"/>
            <a:r>
              <a:rPr lang="en-US" dirty="0" smtClean="0"/>
              <a:t>Registration Service</a:t>
            </a:r>
          </a:p>
          <a:p>
            <a:pPr lvl="1"/>
            <a:r>
              <a:rPr lang="en-US" dirty="0" smtClean="0"/>
              <a:t>Security Service</a:t>
            </a:r>
            <a:endParaRPr lang="en-US" dirty="0"/>
          </a:p>
        </p:txBody>
      </p:sp>
    </p:spTree>
    <p:extLst>
      <p:ext uri="{BB962C8B-B14F-4D97-AF65-F5344CB8AC3E}">
        <p14:creationId xmlns:p14="http://schemas.microsoft.com/office/powerpoint/2010/main" val="1571418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Application Components</a:t>
            </a:r>
            <a:endParaRPr lang="en-US" dirty="0"/>
          </a:p>
        </p:txBody>
      </p:sp>
      <p:sp>
        <p:nvSpPr>
          <p:cNvPr id="3" name="Content Placeholder 2"/>
          <p:cNvSpPr>
            <a:spLocks noGrp="1"/>
          </p:cNvSpPr>
          <p:nvPr>
            <p:ph idx="1"/>
          </p:nvPr>
        </p:nvSpPr>
        <p:spPr/>
        <p:txBody>
          <a:bodyPr/>
          <a:lstStyle/>
          <a:p>
            <a:r>
              <a:rPr lang="en-US" dirty="0" smtClean="0"/>
              <a:t>Drill Registration/Modification Component</a:t>
            </a:r>
          </a:p>
          <a:p>
            <a:r>
              <a:rPr lang="en-US" dirty="0" smtClean="0"/>
              <a:t>Drill Review Component</a:t>
            </a:r>
          </a:p>
          <a:p>
            <a:r>
              <a:rPr lang="en-US" dirty="0" smtClean="0"/>
              <a:t>Real-Time Monitoring Component</a:t>
            </a:r>
            <a:endParaRPr lang="en-US" dirty="0"/>
          </a:p>
        </p:txBody>
      </p:sp>
    </p:spTree>
    <p:extLst>
      <p:ext uri="{BB962C8B-B14F-4D97-AF65-F5344CB8AC3E}">
        <p14:creationId xmlns:p14="http://schemas.microsoft.com/office/powerpoint/2010/main" val="19604728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Storm topology</a:t>
            </a:r>
            <a:endParaRPr lang="en-US" dirty="0"/>
          </a:p>
        </p:txBody>
      </p:sp>
      <p:sp>
        <p:nvSpPr>
          <p:cNvPr id="3" name="Content Placeholder 2"/>
          <p:cNvSpPr>
            <a:spLocks noGrp="1"/>
          </p:cNvSpPr>
          <p:nvPr>
            <p:ph idx="1"/>
          </p:nvPr>
        </p:nvSpPr>
        <p:spPr/>
        <p:txBody>
          <a:bodyPr/>
          <a:lstStyle/>
          <a:p>
            <a:r>
              <a:rPr lang="en-US" dirty="0" smtClean="0"/>
              <a:t>A single piece of software that is deployed across a cluster.</a:t>
            </a:r>
          </a:p>
          <a:p>
            <a:r>
              <a:rPr lang="en-US" dirty="0" smtClean="0"/>
              <a:t>A single executable filters </a:t>
            </a:r>
            <a:r>
              <a:rPr lang="en-US" dirty="0"/>
              <a:t>data in one node, </a:t>
            </a:r>
            <a:r>
              <a:rPr lang="en-US" dirty="0" smtClean="0"/>
              <a:t>computes </a:t>
            </a:r>
            <a:r>
              <a:rPr lang="en-US" dirty="0"/>
              <a:t>aggregates with a second node, and </a:t>
            </a:r>
            <a:r>
              <a:rPr lang="en-US" dirty="0" smtClean="0"/>
              <a:t>updates real-time </a:t>
            </a:r>
            <a:r>
              <a:rPr lang="en-US" dirty="0"/>
              <a:t>view databases with a </a:t>
            </a:r>
            <a:r>
              <a:rPr lang="en-US" dirty="0" smtClean="0"/>
              <a:t>third</a:t>
            </a:r>
            <a:r>
              <a:rPr lang="en-GB" dirty="0" smtClean="0"/>
              <a:t>.</a:t>
            </a:r>
          </a:p>
          <a:p>
            <a:r>
              <a:rPr lang="en-GB" dirty="0" smtClean="0"/>
              <a:t>Spout-Bolt abstraction: </a:t>
            </a:r>
            <a:r>
              <a:rPr lang="en-GB" b="1" dirty="0" smtClean="0"/>
              <a:t>Spouts</a:t>
            </a:r>
            <a:r>
              <a:rPr lang="en-GB" dirty="0" smtClean="0"/>
              <a:t> (streams) </a:t>
            </a:r>
            <a:r>
              <a:rPr lang="mr-IN" dirty="0" smtClean="0"/>
              <a:t>–</a:t>
            </a:r>
            <a:r>
              <a:rPr lang="en-GB" dirty="0" smtClean="0"/>
              <a:t> </a:t>
            </a:r>
            <a:r>
              <a:rPr lang="en-GB" b="1" dirty="0" smtClean="0"/>
              <a:t>Bolts</a:t>
            </a:r>
            <a:r>
              <a:rPr lang="en-GB" dirty="0" smtClean="0"/>
              <a:t> (actions on streams. They produce streams themselves).</a:t>
            </a:r>
          </a:p>
          <a:p>
            <a:r>
              <a:rPr lang="en-GB" dirty="0" smtClean="0"/>
              <a:t>Very low latency (less than 10ms).</a:t>
            </a:r>
          </a:p>
          <a:p>
            <a:r>
              <a:rPr lang="en-GB" dirty="0" smtClean="0"/>
              <a:t>Focuses on business logic instead of coding for separate modules.</a:t>
            </a:r>
            <a:endParaRPr lang="en-US" dirty="0"/>
          </a:p>
        </p:txBody>
      </p:sp>
    </p:spTree>
    <p:extLst>
      <p:ext uri="{BB962C8B-B14F-4D97-AF65-F5344CB8AC3E}">
        <p14:creationId xmlns:p14="http://schemas.microsoft.com/office/powerpoint/2010/main" val="211768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Storm topology</a:t>
            </a: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000" y="1320800"/>
            <a:ext cx="7518400" cy="4864100"/>
          </a:xfrm>
          <a:prstGeom prst="rect">
            <a:avLst/>
          </a:prstGeom>
          <a:noFill/>
          <a:ln>
            <a:noFill/>
          </a:ln>
        </p:spPr>
      </p:pic>
    </p:spTree>
    <p:extLst>
      <p:ext uri="{BB962C8B-B14F-4D97-AF65-F5344CB8AC3E}">
        <p14:creationId xmlns:p14="http://schemas.microsoft.com/office/powerpoint/2010/main" val="10739080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Use cases: The E-</a:t>
            </a:r>
            <a:r>
              <a:rPr lang="en-US" dirty="0" err="1" smtClean="0">
                <a:solidFill>
                  <a:schemeClr val="tx1"/>
                </a:solidFill>
              </a:rPr>
              <a:t>PreS</a:t>
            </a:r>
            <a:r>
              <a:rPr lang="en-US" dirty="0" smtClean="0">
                <a:solidFill>
                  <a:schemeClr val="tx1"/>
                </a:solidFill>
              </a:rPr>
              <a:t> System</a:t>
            </a:r>
            <a:endParaRPr lang="en-US"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201" y="1371600"/>
            <a:ext cx="1092200" cy="1092200"/>
          </a:xfrm>
          <a:prstGeom prst="rect">
            <a:avLst/>
          </a:prstGeom>
        </p:spPr>
      </p:pic>
      <p:sp>
        <p:nvSpPr>
          <p:cNvPr id="6" name="TextBox 5"/>
          <p:cNvSpPr txBox="1"/>
          <p:nvPr/>
        </p:nvSpPr>
        <p:spPr>
          <a:xfrm>
            <a:off x="1303851" y="2438400"/>
            <a:ext cx="698500" cy="369332"/>
          </a:xfrm>
          <a:prstGeom prst="rect">
            <a:avLst/>
          </a:prstGeom>
          <a:noFill/>
        </p:spPr>
        <p:txBody>
          <a:bodyPr wrap="square" rtlCol="0">
            <a:spAutoFit/>
          </a:bodyPr>
          <a:lstStyle/>
          <a:p>
            <a:r>
              <a:rPr lang="en-US" smtClean="0"/>
              <a:t>User</a:t>
            </a:r>
            <a:endParaRPr lang="en-US"/>
          </a:p>
        </p:txBody>
      </p:sp>
      <p:sp>
        <p:nvSpPr>
          <p:cNvPr id="7" name="Oval 6"/>
          <p:cNvSpPr/>
          <p:nvPr/>
        </p:nvSpPr>
        <p:spPr>
          <a:xfrm>
            <a:off x="2504001" y="1549400"/>
            <a:ext cx="1460500" cy="685800"/>
          </a:xfrm>
          <a:prstGeom prst="ellipse">
            <a:avLst/>
          </a:prstGeom>
          <a:gradFill>
            <a:gsLst>
              <a:gs pos="36000">
                <a:schemeClr val="bg2">
                  <a:tint val="90000"/>
                  <a:satMod val="92000"/>
                  <a:lumMod val="120000"/>
                </a:schemeClr>
              </a:gs>
              <a:gs pos="100000">
                <a:schemeClr val="bg2">
                  <a:shade val="98000"/>
                  <a:satMod val="120000"/>
                  <a:lumMod val="98000"/>
                </a:schemeClr>
              </a:gs>
            </a:gsLst>
            <a:path path="circle">
              <a:fillToRect l="50000" t="50000" r="100000" b="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1"/>
                </a:solidFill>
              </a:rPr>
              <a:t>Provide Credentials</a:t>
            </a:r>
            <a:endParaRPr lang="en-US" sz="1200" dirty="0">
              <a:solidFill>
                <a:schemeClr val="accent1"/>
              </a:solidFill>
            </a:endParaRPr>
          </a:p>
        </p:txBody>
      </p:sp>
      <p:sp>
        <p:nvSpPr>
          <p:cNvPr id="8" name="Oval 7"/>
          <p:cNvSpPr/>
          <p:nvPr/>
        </p:nvSpPr>
        <p:spPr>
          <a:xfrm>
            <a:off x="4828101" y="1559362"/>
            <a:ext cx="1460500" cy="685800"/>
          </a:xfrm>
          <a:prstGeom prst="ellipse">
            <a:avLst/>
          </a:prstGeom>
          <a:gradFill>
            <a:gsLst>
              <a:gs pos="36000">
                <a:schemeClr val="bg2">
                  <a:tint val="90000"/>
                  <a:satMod val="92000"/>
                  <a:lumMod val="120000"/>
                </a:schemeClr>
              </a:gs>
              <a:gs pos="100000">
                <a:schemeClr val="bg2">
                  <a:shade val="98000"/>
                  <a:satMod val="120000"/>
                  <a:lumMod val="98000"/>
                </a:schemeClr>
              </a:gs>
            </a:gsLst>
            <a:path path="circle">
              <a:fillToRect l="50000" t="50000" r="100000" b="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1"/>
                </a:solidFill>
              </a:rPr>
              <a:t>Verify Credentials</a:t>
            </a:r>
            <a:endParaRPr lang="en-US" sz="1200" dirty="0">
              <a:solidFill>
                <a:schemeClr val="accent1"/>
              </a:solidFill>
            </a:endParaRPr>
          </a:p>
        </p:txBody>
      </p:sp>
      <p:sp>
        <p:nvSpPr>
          <p:cNvPr id="9" name="Oval 8"/>
          <p:cNvSpPr/>
          <p:nvPr/>
        </p:nvSpPr>
        <p:spPr>
          <a:xfrm>
            <a:off x="7230502" y="1552138"/>
            <a:ext cx="1460500" cy="685800"/>
          </a:xfrm>
          <a:prstGeom prst="ellipse">
            <a:avLst/>
          </a:prstGeom>
          <a:gradFill>
            <a:gsLst>
              <a:gs pos="36000">
                <a:schemeClr val="bg2">
                  <a:tint val="90000"/>
                  <a:satMod val="92000"/>
                  <a:lumMod val="120000"/>
                </a:schemeClr>
              </a:gs>
              <a:gs pos="100000">
                <a:schemeClr val="bg2">
                  <a:shade val="98000"/>
                  <a:satMod val="120000"/>
                  <a:lumMod val="98000"/>
                </a:schemeClr>
              </a:gs>
            </a:gsLst>
            <a:path path="circle">
              <a:fillToRect l="50000" t="50000" r="100000" b="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1"/>
                </a:solidFill>
              </a:rPr>
              <a:t>Reject User</a:t>
            </a:r>
            <a:endParaRPr lang="en-US" sz="1200" dirty="0">
              <a:solidFill>
                <a:schemeClr val="accent1"/>
              </a:solidFill>
            </a:endParaRPr>
          </a:p>
        </p:txBody>
      </p:sp>
      <p:sp>
        <p:nvSpPr>
          <p:cNvPr id="10" name="Oval 9"/>
          <p:cNvSpPr/>
          <p:nvPr/>
        </p:nvSpPr>
        <p:spPr>
          <a:xfrm>
            <a:off x="2504001" y="2681764"/>
            <a:ext cx="1460500" cy="685800"/>
          </a:xfrm>
          <a:prstGeom prst="ellipse">
            <a:avLst/>
          </a:prstGeom>
          <a:gradFill>
            <a:gsLst>
              <a:gs pos="36000">
                <a:schemeClr val="bg2">
                  <a:tint val="90000"/>
                  <a:satMod val="92000"/>
                  <a:lumMod val="120000"/>
                </a:schemeClr>
              </a:gs>
              <a:gs pos="100000">
                <a:schemeClr val="bg2">
                  <a:shade val="98000"/>
                  <a:satMod val="120000"/>
                  <a:lumMod val="98000"/>
                </a:schemeClr>
              </a:gs>
            </a:gsLst>
            <a:path path="circle">
              <a:fillToRect l="50000" t="50000" r="100000" b="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1"/>
                </a:solidFill>
              </a:rPr>
              <a:t>Create Drill</a:t>
            </a:r>
            <a:endParaRPr lang="en-US" sz="1200" dirty="0">
              <a:solidFill>
                <a:schemeClr val="accent1"/>
              </a:solidFill>
            </a:endParaRPr>
          </a:p>
        </p:txBody>
      </p:sp>
      <p:sp>
        <p:nvSpPr>
          <p:cNvPr id="11" name="Oval 10"/>
          <p:cNvSpPr/>
          <p:nvPr/>
        </p:nvSpPr>
        <p:spPr>
          <a:xfrm>
            <a:off x="871856" y="3277370"/>
            <a:ext cx="1270062" cy="584066"/>
          </a:xfrm>
          <a:prstGeom prst="ellipse">
            <a:avLst/>
          </a:prstGeom>
          <a:gradFill>
            <a:gsLst>
              <a:gs pos="36000">
                <a:schemeClr val="bg2">
                  <a:tint val="90000"/>
                  <a:satMod val="92000"/>
                  <a:lumMod val="120000"/>
                </a:schemeClr>
              </a:gs>
              <a:gs pos="100000">
                <a:schemeClr val="bg2">
                  <a:shade val="98000"/>
                  <a:satMod val="120000"/>
                  <a:lumMod val="98000"/>
                </a:schemeClr>
              </a:gs>
            </a:gsLst>
            <a:path path="circle">
              <a:fillToRect l="50000" t="50000" r="100000" b="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1"/>
                </a:solidFill>
              </a:rPr>
              <a:t>Blueprint</a:t>
            </a:r>
            <a:endParaRPr lang="en-US" sz="1200" dirty="0">
              <a:solidFill>
                <a:schemeClr val="accent1"/>
              </a:solidFill>
            </a:endParaRPr>
          </a:p>
        </p:txBody>
      </p:sp>
      <p:sp>
        <p:nvSpPr>
          <p:cNvPr id="12" name="Oval 11"/>
          <p:cNvSpPr/>
          <p:nvPr/>
        </p:nvSpPr>
        <p:spPr>
          <a:xfrm>
            <a:off x="886571" y="4215464"/>
            <a:ext cx="1329665" cy="592002"/>
          </a:xfrm>
          <a:prstGeom prst="ellipse">
            <a:avLst/>
          </a:prstGeom>
          <a:gradFill>
            <a:gsLst>
              <a:gs pos="36000">
                <a:schemeClr val="bg2">
                  <a:tint val="90000"/>
                  <a:satMod val="92000"/>
                  <a:lumMod val="120000"/>
                </a:schemeClr>
              </a:gs>
              <a:gs pos="100000">
                <a:schemeClr val="bg2">
                  <a:shade val="98000"/>
                  <a:satMod val="120000"/>
                  <a:lumMod val="98000"/>
                </a:schemeClr>
              </a:gs>
            </a:gsLst>
            <a:path path="circle">
              <a:fillToRect l="50000" t="50000" r="100000" b="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1"/>
                </a:solidFill>
              </a:rPr>
              <a:t>No of Students and Staff</a:t>
            </a:r>
            <a:endParaRPr lang="en-US" sz="1200" dirty="0">
              <a:solidFill>
                <a:schemeClr val="accent1"/>
              </a:solidFill>
            </a:endParaRPr>
          </a:p>
        </p:txBody>
      </p:sp>
      <p:sp>
        <p:nvSpPr>
          <p:cNvPr id="13" name="Oval 12"/>
          <p:cNvSpPr/>
          <p:nvPr/>
        </p:nvSpPr>
        <p:spPr>
          <a:xfrm>
            <a:off x="941721" y="5099255"/>
            <a:ext cx="1460500" cy="685800"/>
          </a:xfrm>
          <a:prstGeom prst="ellipse">
            <a:avLst/>
          </a:prstGeom>
          <a:gradFill>
            <a:gsLst>
              <a:gs pos="36000">
                <a:schemeClr val="bg2">
                  <a:tint val="90000"/>
                  <a:satMod val="92000"/>
                  <a:lumMod val="120000"/>
                </a:schemeClr>
              </a:gs>
              <a:gs pos="100000">
                <a:schemeClr val="bg2">
                  <a:shade val="98000"/>
                  <a:satMod val="120000"/>
                  <a:lumMod val="98000"/>
                </a:schemeClr>
              </a:gs>
            </a:gsLst>
            <a:path path="circle">
              <a:fillToRect l="50000" t="50000" r="100000" b="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1"/>
                </a:solidFill>
              </a:rPr>
              <a:t>Antennas’ position</a:t>
            </a:r>
            <a:endParaRPr lang="en-US" sz="1200" dirty="0">
              <a:solidFill>
                <a:schemeClr val="accent1"/>
              </a:solidFill>
            </a:endParaRPr>
          </a:p>
        </p:txBody>
      </p:sp>
      <p:sp>
        <p:nvSpPr>
          <p:cNvPr id="14" name="Oval 13"/>
          <p:cNvSpPr/>
          <p:nvPr/>
        </p:nvSpPr>
        <p:spPr>
          <a:xfrm>
            <a:off x="1945201" y="6006784"/>
            <a:ext cx="1460500" cy="685800"/>
          </a:xfrm>
          <a:prstGeom prst="ellipse">
            <a:avLst/>
          </a:prstGeom>
          <a:gradFill>
            <a:gsLst>
              <a:gs pos="36000">
                <a:schemeClr val="bg2">
                  <a:tint val="90000"/>
                  <a:satMod val="92000"/>
                  <a:lumMod val="120000"/>
                </a:schemeClr>
              </a:gs>
              <a:gs pos="100000">
                <a:schemeClr val="bg2">
                  <a:shade val="98000"/>
                  <a:satMod val="120000"/>
                  <a:lumMod val="98000"/>
                </a:schemeClr>
              </a:gs>
            </a:gsLst>
            <a:path path="circle">
              <a:fillToRect l="50000" t="50000" r="100000" b="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1"/>
                </a:solidFill>
              </a:rPr>
              <a:t>Date and Time of Drill</a:t>
            </a:r>
            <a:endParaRPr lang="en-US" sz="1200" dirty="0">
              <a:solidFill>
                <a:schemeClr val="accent1"/>
              </a:solidFill>
            </a:endParaRPr>
          </a:p>
        </p:txBody>
      </p:sp>
      <p:sp>
        <p:nvSpPr>
          <p:cNvPr id="15" name="Oval 14"/>
          <p:cNvSpPr/>
          <p:nvPr/>
        </p:nvSpPr>
        <p:spPr>
          <a:xfrm>
            <a:off x="4131702" y="2681764"/>
            <a:ext cx="1460500" cy="685800"/>
          </a:xfrm>
          <a:prstGeom prst="ellipse">
            <a:avLst/>
          </a:prstGeom>
          <a:gradFill>
            <a:gsLst>
              <a:gs pos="36000">
                <a:schemeClr val="bg2">
                  <a:tint val="90000"/>
                  <a:satMod val="92000"/>
                  <a:lumMod val="120000"/>
                </a:schemeClr>
              </a:gs>
              <a:gs pos="100000">
                <a:schemeClr val="bg2">
                  <a:shade val="98000"/>
                  <a:satMod val="120000"/>
                  <a:lumMod val="98000"/>
                </a:schemeClr>
              </a:gs>
            </a:gsLst>
            <a:path path="circle">
              <a:fillToRect l="50000" t="50000" r="100000" b="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1"/>
                </a:solidFill>
              </a:rPr>
              <a:t>Modify/</a:t>
            </a:r>
          </a:p>
          <a:p>
            <a:pPr algn="ctr"/>
            <a:r>
              <a:rPr lang="en-US" sz="1200" dirty="0" smtClean="0">
                <a:solidFill>
                  <a:schemeClr val="accent1"/>
                </a:solidFill>
              </a:rPr>
              <a:t>Delete Drill</a:t>
            </a:r>
            <a:endParaRPr lang="en-US" sz="1200" dirty="0">
              <a:solidFill>
                <a:schemeClr val="accent1"/>
              </a:solidFill>
            </a:endParaRPr>
          </a:p>
        </p:txBody>
      </p:sp>
      <p:sp>
        <p:nvSpPr>
          <p:cNvPr id="16" name="Oval 15"/>
          <p:cNvSpPr/>
          <p:nvPr/>
        </p:nvSpPr>
        <p:spPr>
          <a:xfrm>
            <a:off x="5907601" y="2683828"/>
            <a:ext cx="1460500" cy="685800"/>
          </a:xfrm>
          <a:prstGeom prst="ellipse">
            <a:avLst/>
          </a:prstGeom>
          <a:gradFill>
            <a:gsLst>
              <a:gs pos="36000">
                <a:schemeClr val="bg2">
                  <a:tint val="90000"/>
                  <a:satMod val="92000"/>
                  <a:lumMod val="120000"/>
                </a:schemeClr>
              </a:gs>
              <a:gs pos="100000">
                <a:schemeClr val="bg2">
                  <a:shade val="98000"/>
                  <a:satMod val="120000"/>
                  <a:lumMod val="98000"/>
                </a:schemeClr>
              </a:gs>
            </a:gsLst>
            <a:path path="circle">
              <a:fillToRect l="50000" t="50000" r="100000" b="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1"/>
                </a:solidFill>
              </a:rPr>
              <a:t>Review Drill</a:t>
            </a:r>
            <a:endParaRPr lang="en-US" sz="1200" dirty="0">
              <a:solidFill>
                <a:schemeClr val="accent1"/>
              </a:solidFill>
            </a:endParaRPr>
          </a:p>
        </p:txBody>
      </p:sp>
      <p:sp>
        <p:nvSpPr>
          <p:cNvPr id="17" name="Oval 16"/>
          <p:cNvSpPr/>
          <p:nvPr/>
        </p:nvSpPr>
        <p:spPr>
          <a:xfrm>
            <a:off x="3210854" y="3451841"/>
            <a:ext cx="1259413" cy="501090"/>
          </a:xfrm>
          <a:prstGeom prst="ellipse">
            <a:avLst/>
          </a:prstGeom>
          <a:gradFill>
            <a:gsLst>
              <a:gs pos="36000">
                <a:schemeClr val="bg2">
                  <a:tint val="90000"/>
                  <a:satMod val="92000"/>
                  <a:lumMod val="120000"/>
                </a:schemeClr>
              </a:gs>
              <a:gs pos="100000">
                <a:schemeClr val="bg2">
                  <a:shade val="98000"/>
                  <a:satMod val="120000"/>
                  <a:lumMod val="98000"/>
                </a:schemeClr>
              </a:gs>
            </a:gsLst>
            <a:path path="circle">
              <a:fillToRect l="50000" t="50000" r="100000" b="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1"/>
                </a:solidFill>
              </a:rPr>
              <a:t>Blueprint</a:t>
            </a:r>
            <a:endParaRPr lang="en-US" sz="1200" dirty="0">
              <a:solidFill>
                <a:schemeClr val="accent1"/>
              </a:solidFill>
            </a:endParaRPr>
          </a:p>
        </p:txBody>
      </p:sp>
      <p:sp>
        <p:nvSpPr>
          <p:cNvPr id="18" name="Oval 17"/>
          <p:cNvSpPr/>
          <p:nvPr/>
        </p:nvSpPr>
        <p:spPr>
          <a:xfrm>
            <a:off x="3223652" y="4172824"/>
            <a:ext cx="1246615" cy="569436"/>
          </a:xfrm>
          <a:prstGeom prst="ellipse">
            <a:avLst/>
          </a:prstGeom>
          <a:gradFill>
            <a:gsLst>
              <a:gs pos="36000">
                <a:schemeClr val="bg2">
                  <a:tint val="90000"/>
                  <a:satMod val="92000"/>
                  <a:lumMod val="120000"/>
                </a:schemeClr>
              </a:gs>
              <a:gs pos="100000">
                <a:schemeClr val="bg2">
                  <a:shade val="98000"/>
                  <a:satMod val="120000"/>
                  <a:lumMod val="98000"/>
                </a:schemeClr>
              </a:gs>
            </a:gsLst>
            <a:path path="circle">
              <a:fillToRect l="50000" t="50000" r="100000" b="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No of Students and Staff</a:t>
            </a:r>
          </a:p>
        </p:txBody>
      </p:sp>
      <p:sp>
        <p:nvSpPr>
          <p:cNvPr id="19" name="Oval 18"/>
          <p:cNvSpPr/>
          <p:nvPr/>
        </p:nvSpPr>
        <p:spPr>
          <a:xfrm>
            <a:off x="3130417" y="4974988"/>
            <a:ext cx="1460500" cy="685800"/>
          </a:xfrm>
          <a:prstGeom prst="ellipse">
            <a:avLst/>
          </a:prstGeom>
          <a:gradFill>
            <a:gsLst>
              <a:gs pos="36000">
                <a:schemeClr val="bg2">
                  <a:tint val="90000"/>
                  <a:satMod val="92000"/>
                  <a:lumMod val="120000"/>
                </a:schemeClr>
              </a:gs>
              <a:gs pos="100000">
                <a:schemeClr val="bg2">
                  <a:shade val="98000"/>
                  <a:satMod val="120000"/>
                  <a:lumMod val="98000"/>
                </a:schemeClr>
              </a:gs>
            </a:gsLst>
            <a:path path="circle">
              <a:fillToRect l="50000" t="50000" r="100000" b="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Antennas’ position</a:t>
            </a:r>
          </a:p>
        </p:txBody>
      </p:sp>
      <p:sp>
        <p:nvSpPr>
          <p:cNvPr id="20" name="Oval 19"/>
          <p:cNvSpPr/>
          <p:nvPr/>
        </p:nvSpPr>
        <p:spPr>
          <a:xfrm>
            <a:off x="3602418" y="5878571"/>
            <a:ext cx="1460500" cy="685800"/>
          </a:xfrm>
          <a:prstGeom prst="ellipse">
            <a:avLst/>
          </a:prstGeom>
          <a:gradFill>
            <a:gsLst>
              <a:gs pos="36000">
                <a:schemeClr val="bg2">
                  <a:tint val="90000"/>
                  <a:satMod val="92000"/>
                  <a:lumMod val="120000"/>
                </a:schemeClr>
              </a:gs>
              <a:gs pos="100000">
                <a:schemeClr val="bg2">
                  <a:shade val="98000"/>
                  <a:satMod val="120000"/>
                  <a:lumMod val="98000"/>
                </a:schemeClr>
              </a:gs>
            </a:gsLst>
            <a:path path="circle">
              <a:fillToRect l="50000" t="50000" r="100000" b="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Date and Time of Drill</a:t>
            </a:r>
          </a:p>
        </p:txBody>
      </p:sp>
      <p:sp>
        <p:nvSpPr>
          <p:cNvPr id="22" name="Oval 21"/>
          <p:cNvSpPr/>
          <p:nvPr/>
        </p:nvSpPr>
        <p:spPr>
          <a:xfrm>
            <a:off x="5087191" y="3483928"/>
            <a:ext cx="1460500" cy="685800"/>
          </a:xfrm>
          <a:prstGeom prst="ellipse">
            <a:avLst/>
          </a:prstGeom>
          <a:gradFill>
            <a:gsLst>
              <a:gs pos="36000">
                <a:schemeClr val="bg2">
                  <a:tint val="90000"/>
                  <a:satMod val="92000"/>
                  <a:lumMod val="120000"/>
                </a:schemeClr>
              </a:gs>
              <a:gs pos="100000">
                <a:schemeClr val="bg2">
                  <a:shade val="98000"/>
                  <a:satMod val="120000"/>
                  <a:lumMod val="98000"/>
                </a:schemeClr>
              </a:gs>
            </a:gsLst>
            <a:path path="circle">
              <a:fillToRect l="50000" t="50000" r="100000" b="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No of Students and Staff</a:t>
            </a:r>
          </a:p>
        </p:txBody>
      </p:sp>
      <p:sp>
        <p:nvSpPr>
          <p:cNvPr id="23" name="Oval 22"/>
          <p:cNvSpPr/>
          <p:nvPr/>
        </p:nvSpPr>
        <p:spPr>
          <a:xfrm>
            <a:off x="5532696" y="4338484"/>
            <a:ext cx="1460500" cy="685800"/>
          </a:xfrm>
          <a:prstGeom prst="ellipse">
            <a:avLst/>
          </a:prstGeom>
          <a:gradFill>
            <a:gsLst>
              <a:gs pos="36000">
                <a:schemeClr val="bg2">
                  <a:tint val="90000"/>
                  <a:satMod val="92000"/>
                  <a:lumMod val="120000"/>
                </a:schemeClr>
              </a:gs>
              <a:gs pos="100000">
                <a:schemeClr val="bg2">
                  <a:shade val="98000"/>
                  <a:satMod val="120000"/>
                  <a:lumMod val="98000"/>
                </a:schemeClr>
              </a:gs>
            </a:gsLst>
            <a:path path="circle">
              <a:fillToRect l="50000" t="50000" r="100000" b="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Date and Time of Drill</a:t>
            </a:r>
          </a:p>
        </p:txBody>
      </p:sp>
      <p:sp>
        <p:nvSpPr>
          <p:cNvPr id="24" name="Oval 23"/>
          <p:cNvSpPr/>
          <p:nvPr/>
        </p:nvSpPr>
        <p:spPr>
          <a:xfrm>
            <a:off x="6413474" y="5535671"/>
            <a:ext cx="1460500" cy="685800"/>
          </a:xfrm>
          <a:prstGeom prst="ellipse">
            <a:avLst/>
          </a:prstGeom>
          <a:gradFill>
            <a:gsLst>
              <a:gs pos="36000">
                <a:schemeClr val="bg2">
                  <a:tint val="90000"/>
                  <a:satMod val="92000"/>
                  <a:lumMod val="120000"/>
                </a:schemeClr>
              </a:gs>
              <a:gs pos="100000">
                <a:schemeClr val="bg2">
                  <a:shade val="98000"/>
                  <a:satMod val="120000"/>
                  <a:lumMod val="98000"/>
                </a:schemeClr>
              </a:gs>
            </a:gsLst>
            <a:path path="circle">
              <a:fillToRect l="50000" t="50000" r="100000" b="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1"/>
                </a:solidFill>
              </a:rPr>
              <a:t>Review Drill</a:t>
            </a:r>
            <a:endParaRPr lang="en-US" sz="1200" dirty="0">
              <a:solidFill>
                <a:schemeClr val="accent1"/>
              </a:solidFill>
            </a:endParaRPr>
          </a:p>
        </p:txBody>
      </p:sp>
      <p:sp>
        <p:nvSpPr>
          <p:cNvPr id="25" name="Oval 24"/>
          <p:cNvSpPr/>
          <p:nvPr/>
        </p:nvSpPr>
        <p:spPr>
          <a:xfrm>
            <a:off x="7442072" y="3187306"/>
            <a:ext cx="1460500" cy="685800"/>
          </a:xfrm>
          <a:prstGeom prst="ellipse">
            <a:avLst/>
          </a:prstGeom>
          <a:gradFill>
            <a:gsLst>
              <a:gs pos="36000">
                <a:schemeClr val="bg2">
                  <a:tint val="90000"/>
                  <a:satMod val="92000"/>
                  <a:lumMod val="120000"/>
                </a:schemeClr>
              </a:gs>
              <a:gs pos="100000">
                <a:schemeClr val="bg2">
                  <a:shade val="98000"/>
                  <a:satMod val="120000"/>
                  <a:lumMod val="98000"/>
                </a:schemeClr>
              </a:gs>
            </a:gsLst>
            <a:path path="circle">
              <a:fillToRect l="50000" t="50000" r="100000" b="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Antennas’ position</a:t>
            </a:r>
          </a:p>
        </p:txBody>
      </p:sp>
      <p:sp>
        <p:nvSpPr>
          <p:cNvPr id="26" name="Oval 25"/>
          <p:cNvSpPr/>
          <p:nvPr/>
        </p:nvSpPr>
        <p:spPr>
          <a:xfrm>
            <a:off x="7368101" y="4632088"/>
            <a:ext cx="1460500" cy="685800"/>
          </a:xfrm>
          <a:prstGeom prst="ellipse">
            <a:avLst/>
          </a:prstGeom>
          <a:gradFill>
            <a:gsLst>
              <a:gs pos="36000">
                <a:schemeClr val="bg2">
                  <a:tint val="90000"/>
                  <a:satMod val="92000"/>
                  <a:lumMod val="120000"/>
                </a:schemeClr>
              </a:gs>
              <a:gs pos="100000">
                <a:schemeClr val="bg2">
                  <a:shade val="98000"/>
                  <a:satMod val="120000"/>
                  <a:lumMod val="98000"/>
                </a:schemeClr>
              </a:gs>
            </a:gsLst>
            <a:path path="circle">
              <a:fillToRect l="50000" t="50000" r="100000" b="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1"/>
                </a:solidFill>
              </a:rPr>
              <a:t>Results</a:t>
            </a:r>
            <a:endParaRPr lang="en-US" sz="1200" dirty="0">
              <a:solidFill>
                <a:schemeClr val="accent1"/>
              </a:solidFill>
            </a:endParaRPr>
          </a:p>
        </p:txBody>
      </p:sp>
      <p:cxnSp>
        <p:nvCxnSpPr>
          <p:cNvPr id="28" name="Straight Arrow Connector 27"/>
          <p:cNvCxnSpPr>
            <a:stCxn id="5" idx="3"/>
            <a:endCxn id="7" idx="2"/>
          </p:cNvCxnSpPr>
          <p:nvPr/>
        </p:nvCxnSpPr>
        <p:spPr>
          <a:xfrm flipV="1">
            <a:off x="1640401" y="1892300"/>
            <a:ext cx="863600" cy="25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7" idx="6"/>
            <a:endCxn id="8" idx="2"/>
          </p:cNvCxnSpPr>
          <p:nvPr/>
        </p:nvCxnSpPr>
        <p:spPr>
          <a:xfrm>
            <a:off x="3964501" y="1892300"/>
            <a:ext cx="863600" cy="99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7" idx="4"/>
            <a:endCxn id="10" idx="0"/>
          </p:cNvCxnSpPr>
          <p:nvPr/>
        </p:nvCxnSpPr>
        <p:spPr>
          <a:xfrm>
            <a:off x="3234251" y="2235200"/>
            <a:ext cx="0" cy="446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8" idx="6"/>
            <a:endCxn id="9" idx="2"/>
          </p:cNvCxnSpPr>
          <p:nvPr/>
        </p:nvCxnSpPr>
        <p:spPr>
          <a:xfrm flipV="1">
            <a:off x="6288601" y="1895038"/>
            <a:ext cx="941901" cy="7224"/>
          </a:xfrm>
          <a:prstGeom prst="straightConnector1">
            <a:avLst/>
          </a:prstGeom>
          <a:ln>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0" idx="3"/>
            <a:endCxn id="11" idx="6"/>
          </p:cNvCxnSpPr>
          <p:nvPr/>
        </p:nvCxnSpPr>
        <p:spPr>
          <a:xfrm flipH="1">
            <a:off x="2141918" y="3267131"/>
            <a:ext cx="575968" cy="3022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12" idx="7"/>
          </p:cNvCxnSpPr>
          <p:nvPr/>
        </p:nvCxnSpPr>
        <p:spPr>
          <a:xfrm flipH="1">
            <a:off x="2021511" y="3315336"/>
            <a:ext cx="819952" cy="986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13" idx="7"/>
          </p:cNvCxnSpPr>
          <p:nvPr/>
        </p:nvCxnSpPr>
        <p:spPr>
          <a:xfrm flipH="1">
            <a:off x="2188336" y="3367564"/>
            <a:ext cx="835706" cy="18321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10" idx="4"/>
            <a:endCxn id="14" idx="0"/>
          </p:cNvCxnSpPr>
          <p:nvPr/>
        </p:nvCxnSpPr>
        <p:spPr>
          <a:xfrm flipH="1">
            <a:off x="2675451" y="3367564"/>
            <a:ext cx="558800" cy="2639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15" idx="3"/>
            <a:endCxn id="17" idx="0"/>
          </p:cNvCxnSpPr>
          <p:nvPr/>
        </p:nvCxnSpPr>
        <p:spPr>
          <a:xfrm flipH="1">
            <a:off x="3840561" y="3267131"/>
            <a:ext cx="505026" cy="1847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endCxn id="18" idx="7"/>
          </p:cNvCxnSpPr>
          <p:nvPr/>
        </p:nvCxnSpPr>
        <p:spPr>
          <a:xfrm flipH="1">
            <a:off x="4287704" y="3367564"/>
            <a:ext cx="405944" cy="888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15" idx="4"/>
            <a:endCxn id="19" idx="7"/>
          </p:cNvCxnSpPr>
          <p:nvPr/>
        </p:nvCxnSpPr>
        <p:spPr>
          <a:xfrm flipH="1">
            <a:off x="4377032" y="3367564"/>
            <a:ext cx="484920" cy="1707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endCxn id="20" idx="7"/>
          </p:cNvCxnSpPr>
          <p:nvPr/>
        </p:nvCxnSpPr>
        <p:spPr>
          <a:xfrm flipH="1">
            <a:off x="4849033" y="3367564"/>
            <a:ext cx="167298" cy="2611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7" idx="5"/>
            <a:endCxn id="15" idx="0"/>
          </p:cNvCxnSpPr>
          <p:nvPr/>
        </p:nvCxnSpPr>
        <p:spPr>
          <a:xfrm>
            <a:off x="3750616" y="2134767"/>
            <a:ext cx="1111336" cy="546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3926044" y="1995033"/>
            <a:ext cx="2493613" cy="718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16" idx="3"/>
            <a:endCxn id="22" idx="0"/>
          </p:cNvCxnSpPr>
          <p:nvPr/>
        </p:nvCxnSpPr>
        <p:spPr>
          <a:xfrm flipH="1">
            <a:off x="5817441" y="3269195"/>
            <a:ext cx="304045" cy="214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16" idx="6"/>
            <a:endCxn id="25" idx="1"/>
          </p:cNvCxnSpPr>
          <p:nvPr/>
        </p:nvCxnSpPr>
        <p:spPr>
          <a:xfrm>
            <a:off x="7368101" y="3026728"/>
            <a:ext cx="287856" cy="2610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16" idx="4"/>
          </p:cNvCxnSpPr>
          <p:nvPr/>
        </p:nvCxnSpPr>
        <p:spPr>
          <a:xfrm flipH="1">
            <a:off x="6547691" y="3369628"/>
            <a:ext cx="90160" cy="10069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endCxn id="24" idx="0"/>
          </p:cNvCxnSpPr>
          <p:nvPr/>
        </p:nvCxnSpPr>
        <p:spPr>
          <a:xfrm>
            <a:off x="6942687" y="3339622"/>
            <a:ext cx="201037" cy="21960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16" idx="5"/>
            <a:endCxn id="26" idx="1"/>
          </p:cNvCxnSpPr>
          <p:nvPr/>
        </p:nvCxnSpPr>
        <p:spPr>
          <a:xfrm>
            <a:off x="7154216" y="3269195"/>
            <a:ext cx="427770" cy="1463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62860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a nutshell</a:t>
            </a:r>
            <a:endParaRPr lang="en-US" dirty="0"/>
          </a:p>
        </p:txBody>
      </p:sp>
      <p:sp>
        <p:nvSpPr>
          <p:cNvPr id="3" name="Content Placeholder 2"/>
          <p:cNvSpPr>
            <a:spLocks noGrp="1"/>
          </p:cNvSpPr>
          <p:nvPr>
            <p:ph idx="1"/>
          </p:nvPr>
        </p:nvSpPr>
        <p:spPr>
          <a:xfrm>
            <a:off x="1942415" y="1422400"/>
            <a:ext cx="6591985" cy="5067300"/>
          </a:xfrm>
        </p:spPr>
        <p:txBody>
          <a:bodyPr>
            <a:normAutofit/>
          </a:bodyPr>
          <a:lstStyle/>
          <a:p>
            <a:r>
              <a:rPr lang="en-US" sz="2000" b="1" dirty="0" smtClean="0"/>
              <a:t>Before the drill: </a:t>
            </a:r>
            <a:r>
              <a:rPr lang="en-US" sz="2000" dirty="0" smtClean="0"/>
              <a:t>Blueprints of the building are uploaded in the database. Checkpoints are set at strategically selected points and all related information is registered (e.g., number of students per classroom, maximum flux per checkpoint, etc.) </a:t>
            </a:r>
          </a:p>
          <a:p>
            <a:r>
              <a:rPr lang="en-US" sz="2000" b="1" dirty="0" smtClean="0"/>
              <a:t>During the drill: </a:t>
            </a:r>
            <a:r>
              <a:rPr lang="en-US" sz="2000" dirty="0" smtClean="0"/>
              <a:t>Nodes are deployed at the building, powered up, the system software is started, Wi-Fi network is established and the nodes are registered at the system.</a:t>
            </a:r>
          </a:p>
          <a:p>
            <a:r>
              <a:rPr lang="en-US" sz="2000" dirty="0" smtClean="0"/>
              <a:t>The drill is kick-started, the data collected provide the real-time view and are simultaneously stored for later processing.</a:t>
            </a:r>
          </a:p>
          <a:p>
            <a:r>
              <a:rPr lang="en-US" sz="2000" b="1" dirty="0" smtClean="0"/>
              <a:t>After the drill:</a:t>
            </a:r>
            <a:r>
              <a:rPr lang="en-US" sz="2000" dirty="0" smtClean="0"/>
              <a:t> master database is updated</a:t>
            </a:r>
          </a:p>
          <a:p>
            <a:endParaRPr lang="en-US" dirty="0"/>
          </a:p>
        </p:txBody>
      </p:sp>
    </p:spTree>
    <p:extLst>
      <p:ext uri="{BB962C8B-B14F-4D97-AF65-F5344CB8AC3E}">
        <p14:creationId xmlns:p14="http://schemas.microsoft.com/office/powerpoint/2010/main" val="65215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Coordinator and Partners</a:t>
            </a:r>
            <a:endParaRPr lang="en-US" dirty="0"/>
          </a:p>
        </p:txBody>
      </p:sp>
      <p:sp>
        <p:nvSpPr>
          <p:cNvPr id="3" name="Content Placeholder 2"/>
          <p:cNvSpPr>
            <a:spLocks noGrp="1"/>
          </p:cNvSpPr>
          <p:nvPr>
            <p:ph idx="1"/>
          </p:nvPr>
        </p:nvSpPr>
        <p:spPr>
          <a:xfrm>
            <a:off x="1447800" y="1587500"/>
            <a:ext cx="7226299" cy="4216400"/>
          </a:xfrm>
        </p:spPr>
        <p:txBody>
          <a:bodyPr>
            <a:normAutofit fontScale="92500" lnSpcReduction="10000"/>
          </a:bodyPr>
          <a:lstStyle/>
          <a:p>
            <a:r>
              <a:rPr lang="en-US" dirty="0" smtClean="0"/>
              <a:t>University of Athens, Greece (Coordinator)</a:t>
            </a:r>
            <a:br>
              <a:rPr lang="en-US" dirty="0" smtClean="0"/>
            </a:br>
            <a:endParaRPr lang="en-US" dirty="0" smtClean="0"/>
          </a:p>
          <a:p>
            <a:r>
              <a:rPr lang="en-US" dirty="0" smtClean="0"/>
              <a:t>Earthquake Planning and Protecting Organization, Greece (EPPO, participant)</a:t>
            </a:r>
          </a:p>
          <a:p>
            <a:r>
              <a:rPr lang="en-US" dirty="0" smtClean="0"/>
              <a:t>University of Crete, National History Museum of Crete, Greece (NHMC </a:t>
            </a:r>
            <a:r>
              <a:rPr lang="mr-IN" dirty="0" smtClean="0"/>
              <a:t>–</a:t>
            </a:r>
            <a:r>
              <a:rPr lang="en-US" dirty="0" smtClean="0"/>
              <a:t> </a:t>
            </a:r>
            <a:r>
              <a:rPr lang="en-US" dirty="0" err="1" smtClean="0"/>
              <a:t>UoC</a:t>
            </a:r>
            <a:r>
              <a:rPr lang="en-US" dirty="0" smtClean="0"/>
              <a:t>, participant)</a:t>
            </a:r>
          </a:p>
          <a:p>
            <a:r>
              <a:rPr lang="it-IT" dirty="0" smtClean="0"/>
              <a:t>Istituto Nazionale di Geofisica e Vulcanologia sezione di Napoli Osservatorio Vesuviano</a:t>
            </a:r>
            <a:r>
              <a:rPr lang="it-IT" b="1" dirty="0" smtClean="0"/>
              <a:t> </a:t>
            </a:r>
            <a:r>
              <a:rPr lang="en-US" dirty="0" smtClean="0"/>
              <a:t>(Vesuvius Observatory), Italy (INGV, participant)</a:t>
            </a:r>
          </a:p>
          <a:p>
            <a:r>
              <a:rPr lang="en-US" dirty="0" smtClean="0"/>
              <a:t>Center for Educational Initiatives, </a:t>
            </a:r>
            <a:r>
              <a:rPr lang="en-US" dirty="0"/>
              <a:t>Bulgaria (</a:t>
            </a:r>
            <a:r>
              <a:rPr lang="en-US" dirty="0" smtClean="0"/>
              <a:t>CEI, participant), </a:t>
            </a:r>
          </a:p>
          <a:p>
            <a:r>
              <a:rPr lang="en-US" dirty="0"/>
              <a:t>National Institute for Research and Development in Construction, Urban Planning and Sustainable Spatial Development, “URBAN-INCERC</a:t>
            </a:r>
            <a:r>
              <a:rPr lang="en-US" dirty="0" smtClean="0"/>
              <a:t>”, </a:t>
            </a:r>
            <a:r>
              <a:rPr lang="en-US" dirty="0"/>
              <a:t>Romania (INCD-“URBAN INCERC</a:t>
            </a:r>
            <a:r>
              <a:rPr lang="en-US" dirty="0" smtClean="0"/>
              <a:t>”, participant)</a:t>
            </a:r>
            <a:endParaRPr lang="en-US" dirty="0"/>
          </a:p>
          <a:p>
            <a:endParaRPr lang="en-US" dirty="0"/>
          </a:p>
        </p:txBody>
      </p:sp>
    </p:spTree>
    <p:extLst>
      <p:ext uri="{BB962C8B-B14F-4D97-AF65-F5344CB8AC3E}">
        <p14:creationId xmlns:p14="http://schemas.microsoft.com/office/powerpoint/2010/main" val="12599144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0" y="421545"/>
            <a:ext cx="6589199" cy="1280890"/>
          </a:xfrm>
        </p:spPr>
        <p:txBody>
          <a:bodyPr/>
          <a:lstStyle/>
          <a:p>
            <a:r>
              <a:rPr lang="en-US" dirty="0" smtClean="0"/>
              <a:t>Overview of the equipment of a node (checkpoint)</a:t>
            </a:r>
            <a:endParaRPr lang="en-US" dirty="0"/>
          </a:p>
        </p:txBody>
      </p:sp>
      <p:pic>
        <p:nvPicPr>
          <p:cNvPr id="4" name="0 - Εικόνα" descr="wira70krai_01__823x713_350x303.png"/>
          <p:cNvPicPr/>
          <p:nvPr/>
        </p:nvPicPr>
        <p:blipFill>
          <a:blip r:embed="rId2" cstate="print"/>
          <a:stretch>
            <a:fillRect/>
          </a:stretch>
        </p:blipFill>
        <p:spPr>
          <a:xfrm>
            <a:off x="1185630" y="1882775"/>
            <a:ext cx="1534795" cy="1328420"/>
          </a:xfrm>
          <a:prstGeom prst="rect">
            <a:avLst/>
          </a:prstGeom>
        </p:spPr>
      </p:pic>
      <p:pic>
        <p:nvPicPr>
          <p:cNvPr id="5" name="1 - Εικόνα" descr="e_pro11346658018.jpg"/>
          <p:cNvPicPr/>
          <p:nvPr/>
        </p:nvPicPr>
        <p:blipFill>
          <a:blip r:embed="rId3" cstate="print"/>
          <a:stretch>
            <a:fillRect/>
          </a:stretch>
        </p:blipFill>
        <p:spPr>
          <a:xfrm>
            <a:off x="1185630" y="3429000"/>
            <a:ext cx="1537970" cy="1328420"/>
          </a:xfrm>
          <a:prstGeom prst="rect">
            <a:avLst/>
          </a:prstGeom>
        </p:spPr>
      </p:pic>
      <p:pic>
        <p:nvPicPr>
          <p:cNvPr id="6" name="4 - Εικόνα" descr="Raspberry_Pi_3_2_of_4_2fe9737c-ff10-4b05-97fa-66e956393b9c_1024x1024.JPG"/>
          <p:cNvPicPr/>
          <p:nvPr/>
        </p:nvPicPr>
        <p:blipFill>
          <a:blip r:embed="rId4" cstate="print"/>
          <a:stretch>
            <a:fillRect/>
          </a:stretch>
        </p:blipFill>
        <p:spPr>
          <a:xfrm>
            <a:off x="1293579" y="5118100"/>
            <a:ext cx="1318895" cy="1318895"/>
          </a:xfrm>
          <a:prstGeom prst="rect">
            <a:avLst/>
          </a:prstGeom>
        </p:spPr>
      </p:pic>
      <p:pic>
        <p:nvPicPr>
          <p:cNvPr id="7" name="5 - Εικόνα" descr="119121_1.png"/>
          <p:cNvPicPr/>
          <p:nvPr/>
        </p:nvPicPr>
        <p:blipFill>
          <a:blip r:embed="rId5" cstate="print"/>
          <a:stretch>
            <a:fillRect/>
          </a:stretch>
        </p:blipFill>
        <p:spPr>
          <a:xfrm>
            <a:off x="7137400" y="3303032"/>
            <a:ext cx="1219200" cy="914400"/>
          </a:xfrm>
          <a:prstGeom prst="rect">
            <a:avLst/>
          </a:prstGeom>
        </p:spPr>
      </p:pic>
      <p:sp>
        <p:nvSpPr>
          <p:cNvPr id="8" name="TextBox 7"/>
          <p:cNvSpPr txBox="1"/>
          <p:nvPr/>
        </p:nvSpPr>
        <p:spPr>
          <a:xfrm>
            <a:off x="4515900" y="2357239"/>
            <a:ext cx="1447800" cy="369332"/>
          </a:xfrm>
          <a:prstGeom prst="rect">
            <a:avLst/>
          </a:prstGeom>
          <a:noFill/>
        </p:spPr>
        <p:txBody>
          <a:bodyPr wrap="square" rtlCol="0">
            <a:spAutoFit/>
          </a:bodyPr>
          <a:lstStyle/>
          <a:p>
            <a:r>
              <a:rPr lang="en-US" dirty="0" smtClean="0"/>
              <a:t>2 Antennas</a:t>
            </a:r>
            <a:endParaRPr lang="en-US" dirty="0"/>
          </a:p>
        </p:txBody>
      </p:sp>
      <p:sp>
        <p:nvSpPr>
          <p:cNvPr id="9" name="TextBox 8"/>
          <p:cNvSpPr txBox="1"/>
          <p:nvPr/>
        </p:nvSpPr>
        <p:spPr>
          <a:xfrm>
            <a:off x="4267450" y="3908544"/>
            <a:ext cx="1542000" cy="369332"/>
          </a:xfrm>
          <a:prstGeom prst="rect">
            <a:avLst/>
          </a:prstGeom>
          <a:noFill/>
        </p:spPr>
        <p:txBody>
          <a:bodyPr wrap="square" rtlCol="0">
            <a:spAutoFit/>
          </a:bodyPr>
          <a:lstStyle/>
          <a:p>
            <a:r>
              <a:rPr lang="en-US" dirty="0" smtClean="0"/>
              <a:t>RFID Reader</a:t>
            </a:r>
            <a:endParaRPr lang="en-US" dirty="0"/>
          </a:p>
        </p:txBody>
      </p:sp>
      <p:sp>
        <p:nvSpPr>
          <p:cNvPr id="10" name="TextBox 9"/>
          <p:cNvSpPr txBox="1"/>
          <p:nvPr/>
        </p:nvSpPr>
        <p:spPr>
          <a:xfrm>
            <a:off x="3823750" y="5459849"/>
            <a:ext cx="2139950" cy="646331"/>
          </a:xfrm>
          <a:prstGeom prst="rect">
            <a:avLst/>
          </a:prstGeom>
          <a:noFill/>
        </p:spPr>
        <p:txBody>
          <a:bodyPr wrap="square" rtlCol="0">
            <a:spAutoFit/>
          </a:bodyPr>
          <a:lstStyle/>
          <a:p>
            <a:r>
              <a:rPr lang="en-US" dirty="0" smtClean="0"/>
              <a:t>Board Computer (Raspberry Pi 3)</a:t>
            </a:r>
            <a:endParaRPr lang="en-US" dirty="0"/>
          </a:p>
        </p:txBody>
      </p:sp>
      <p:sp>
        <p:nvSpPr>
          <p:cNvPr id="11" name="TextBox 10"/>
          <p:cNvSpPr txBox="1"/>
          <p:nvPr/>
        </p:nvSpPr>
        <p:spPr>
          <a:xfrm>
            <a:off x="7353300" y="4471769"/>
            <a:ext cx="1473200" cy="646331"/>
          </a:xfrm>
          <a:prstGeom prst="rect">
            <a:avLst/>
          </a:prstGeom>
          <a:noFill/>
        </p:spPr>
        <p:txBody>
          <a:bodyPr wrap="square" rtlCol="0">
            <a:spAutoFit/>
          </a:bodyPr>
          <a:lstStyle/>
          <a:p>
            <a:r>
              <a:rPr lang="en-US" dirty="0" smtClean="0"/>
              <a:t>Power Banks</a:t>
            </a:r>
            <a:endParaRPr lang="en-US" dirty="0"/>
          </a:p>
        </p:txBody>
      </p:sp>
      <p:pic>
        <p:nvPicPr>
          <p:cNvPr id="12" name="0 - Εικόνα" descr="wira70krai_01__823x713_350x303.png"/>
          <p:cNvPicPr/>
          <p:nvPr/>
        </p:nvPicPr>
        <p:blipFill>
          <a:blip r:embed="rId2" cstate="print"/>
          <a:stretch>
            <a:fillRect/>
          </a:stretch>
        </p:blipFill>
        <p:spPr>
          <a:xfrm>
            <a:off x="2612474" y="1882775"/>
            <a:ext cx="1534795" cy="1328420"/>
          </a:xfrm>
          <a:prstGeom prst="rect">
            <a:avLst/>
          </a:prstGeom>
        </p:spPr>
      </p:pic>
    </p:spTree>
    <p:extLst>
      <p:ext uri="{BB962C8B-B14F-4D97-AF65-F5344CB8AC3E}">
        <p14:creationId xmlns:p14="http://schemas.microsoft.com/office/powerpoint/2010/main" val="18040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0" y="421545"/>
            <a:ext cx="6589199" cy="1280890"/>
          </a:xfrm>
        </p:spPr>
        <p:txBody>
          <a:bodyPr/>
          <a:lstStyle/>
          <a:p>
            <a:r>
              <a:rPr lang="en-US" dirty="0" smtClean="0"/>
              <a:t>Overview of the equipment of a node (checkpoint)</a:t>
            </a: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700" y="1702435"/>
            <a:ext cx="5854700" cy="4391025"/>
          </a:xfrm>
          <a:prstGeom prst="rect">
            <a:avLst/>
          </a:prstGeom>
        </p:spPr>
      </p:pic>
    </p:spTree>
    <p:extLst>
      <p:ext uri="{BB962C8B-B14F-4D97-AF65-F5344CB8AC3E}">
        <p14:creationId xmlns:p14="http://schemas.microsoft.com/office/powerpoint/2010/main" val="3382038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709390"/>
          </a:xfrm>
        </p:spPr>
        <p:txBody>
          <a:bodyPr/>
          <a:lstStyle/>
          <a:p>
            <a:r>
              <a:rPr lang="en-US" dirty="0" smtClean="0"/>
              <a:t>RFID tag placement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795" y="1333500"/>
            <a:ext cx="2400809" cy="360081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5604" y="1333500"/>
            <a:ext cx="3145604" cy="20970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1208" y="2345699"/>
            <a:ext cx="2641600" cy="19812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5604" y="3417628"/>
            <a:ext cx="3145604" cy="1818542"/>
          </a:xfrm>
          <a:prstGeom prst="rect">
            <a:avLst/>
          </a:prstGeom>
        </p:spPr>
      </p:pic>
    </p:spTree>
    <p:extLst>
      <p:ext uri="{BB962C8B-B14F-4D97-AF65-F5344CB8AC3E}">
        <p14:creationId xmlns:p14="http://schemas.microsoft.com/office/powerpoint/2010/main" val="12905147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1" y="433610"/>
            <a:ext cx="6589199" cy="696690"/>
          </a:xfrm>
        </p:spPr>
        <p:txBody>
          <a:bodyPr/>
          <a:lstStyle/>
          <a:p>
            <a:r>
              <a:rPr lang="en-US" smtClean="0"/>
              <a:t>Node placement </a:t>
            </a:r>
            <a:r>
              <a:rPr lang="en-US" dirty="0" smtClean="0"/>
              <a:t>in a school</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8050" y="1095375"/>
            <a:ext cx="7683500" cy="5762625"/>
          </a:xfrm>
          <a:prstGeom prst="rect">
            <a:avLst/>
          </a:prstGeom>
        </p:spPr>
      </p:pic>
    </p:spTree>
    <p:extLst>
      <p:ext uri="{BB962C8B-B14F-4D97-AF65-F5344CB8AC3E}">
        <p14:creationId xmlns:p14="http://schemas.microsoft.com/office/powerpoint/2010/main" val="7083672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1" y="433610"/>
            <a:ext cx="6589199" cy="696690"/>
          </a:xfrm>
        </p:spPr>
        <p:txBody>
          <a:bodyPr/>
          <a:lstStyle/>
          <a:p>
            <a:r>
              <a:rPr lang="en-US" smtClean="0"/>
              <a:t>Node placement </a:t>
            </a:r>
            <a:r>
              <a:rPr lang="en-US" dirty="0" smtClean="0"/>
              <a:t>in a school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800" y="1333500"/>
            <a:ext cx="7366000" cy="5524500"/>
          </a:xfrm>
          <a:prstGeom prst="rect">
            <a:avLst/>
          </a:prstGeom>
        </p:spPr>
      </p:pic>
    </p:spTree>
    <p:extLst>
      <p:ext uri="{BB962C8B-B14F-4D97-AF65-F5344CB8AC3E}">
        <p14:creationId xmlns:p14="http://schemas.microsoft.com/office/powerpoint/2010/main" val="18819735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1" y="433610"/>
            <a:ext cx="6589199" cy="696690"/>
          </a:xfrm>
        </p:spPr>
        <p:txBody>
          <a:bodyPr/>
          <a:lstStyle/>
          <a:p>
            <a:r>
              <a:rPr lang="en-US" smtClean="0"/>
              <a:t>Node placement </a:t>
            </a:r>
            <a:r>
              <a:rPr lang="en-US" dirty="0" smtClean="0"/>
              <a:t>in a school</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1550" y="1130300"/>
            <a:ext cx="7556500" cy="5443126"/>
          </a:xfrm>
          <a:prstGeom prst="rect">
            <a:avLst/>
          </a:prstGeom>
        </p:spPr>
      </p:pic>
    </p:spTree>
    <p:extLst>
      <p:ext uri="{BB962C8B-B14F-4D97-AF65-F5344CB8AC3E}">
        <p14:creationId xmlns:p14="http://schemas.microsoft.com/office/powerpoint/2010/main" val="10216712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1" y="433610"/>
            <a:ext cx="6589199" cy="696690"/>
          </a:xfrm>
        </p:spPr>
        <p:txBody>
          <a:bodyPr/>
          <a:lstStyle/>
          <a:p>
            <a:r>
              <a:rPr lang="en-US" smtClean="0"/>
              <a:t>Node placement </a:t>
            </a:r>
            <a:r>
              <a:rPr lang="en-US" dirty="0" smtClean="0"/>
              <a:t>in a school</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1333" y="1130300"/>
            <a:ext cx="7636933" cy="5727700"/>
          </a:xfrm>
          <a:prstGeom prst="rect">
            <a:avLst/>
          </a:prstGeom>
        </p:spPr>
      </p:pic>
    </p:spTree>
    <p:extLst>
      <p:ext uri="{BB962C8B-B14F-4D97-AF65-F5344CB8AC3E}">
        <p14:creationId xmlns:p14="http://schemas.microsoft.com/office/powerpoint/2010/main" val="20966720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1" y="433610"/>
            <a:ext cx="6589199" cy="696690"/>
          </a:xfrm>
        </p:spPr>
        <p:txBody>
          <a:bodyPr/>
          <a:lstStyle/>
          <a:p>
            <a:r>
              <a:rPr lang="en-US" smtClean="0"/>
              <a:t>Node placement </a:t>
            </a:r>
            <a:r>
              <a:rPr lang="en-US" dirty="0" smtClean="0"/>
              <a:t>in a school</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450" y="1130300"/>
            <a:ext cx="7632700" cy="5724525"/>
          </a:xfrm>
          <a:prstGeom prst="rect">
            <a:avLst/>
          </a:prstGeom>
        </p:spPr>
      </p:pic>
    </p:spTree>
    <p:extLst>
      <p:ext uri="{BB962C8B-B14F-4D97-AF65-F5344CB8AC3E}">
        <p14:creationId xmlns:p14="http://schemas.microsoft.com/office/powerpoint/2010/main" val="1012731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running on a VM on a Linux laptop</a:t>
            </a:r>
            <a:endParaRPr lang="en-US" dirty="0"/>
          </a:p>
        </p:txBody>
      </p:sp>
      <p:sp>
        <p:nvSpPr>
          <p:cNvPr id="3" name="Rectangle 2"/>
          <p:cNvSpPr>
            <a:spLocks noChangeArrowheads="1"/>
          </p:cNvSpPr>
          <p:nvPr/>
        </p:nvSpPr>
        <p:spPr bwMode="auto">
          <a:xfrm>
            <a:off x="2135700" y="2197099"/>
            <a:ext cx="169297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121" name="Picture 1" descr="DSC046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700" y="2197100"/>
            <a:ext cx="5408100" cy="4067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5533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Real-time view</a:t>
            </a:r>
            <a:endParaRPr lang="en-US" dirty="0"/>
          </a:p>
        </p:txBody>
      </p:sp>
      <p:sp>
        <p:nvSpPr>
          <p:cNvPr id="3" name="Rectangle 2"/>
          <p:cNvSpPr>
            <a:spLocks noChangeArrowheads="1"/>
          </p:cNvSpPr>
          <p:nvPr/>
        </p:nvSpPr>
        <p:spPr bwMode="auto">
          <a:xfrm>
            <a:off x="876299" y="2425699"/>
            <a:ext cx="1134463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300" y="1264555"/>
            <a:ext cx="7899400" cy="5266267"/>
          </a:xfrm>
          <a:prstGeom prst="rect">
            <a:avLst/>
          </a:prstGeom>
        </p:spPr>
      </p:pic>
    </p:spTree>
    <p:extLst>
      <p:ext uri="{BB962C8B-B14F-4D97-AF65-F5344CB8AC3E}">
        <p14:creationId xmlns:p14="http://schemas.microsoft.com/office/powerpoint/2010/main" val="1878953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sp>
        <p:nvSpPr>
          <p:cNvPr id="3" name="Content Placeholder 2"/>
          <p:cNvSpPr>
            <a:spLocks noGrp="1"/>
          </p:cNvSpPr>
          <p:nvPr>
            <p:ph idx="1"/>
          </p:nvPr>
        </p:nvSpPr>
        <p:spPr/>
        <p:txBody>
          <a:bodyPr/>
          <a:lstStyle/>
          <a:p>
            <a:r>
              <a:rPr lang="en-US" dirty="0" smtClean="0"/>
              <a:t>To develop a trustworthy portable system which will enable the evacuation drill organizer to benchmark the evacuation process, pinpoint the evacuation scenario weak points and take remedial actions by modifying it.</a:t>
            </a:r>
            <a:r>
              <a:rPr lang="el-GR" dirty="0" smtClean="0"/>
              <a:t> </a:t>
            </a:r>
            <a:r>
              <a:rPr lang="en-US" dirty="0" smtClean="0"/>
              <a:t>We focus on school evacuation drills due to earthquake, flood or volcanic eruption.</a:t>
            </a:r>
          </a:p>
          <a:p>
            <a:r>
              <a:rPr lang="en-US" dirty="0" smtClean="0"/>
              <a:t>To improve evacuation awareness among students and the community.</a:t>
            </a:r>
            <a:endParaRPr lang="en-US" dirty="0"/>
          </a:p>
        </p:txBody>
      </p:sp>
    </p:spTree>
    <p:extLst>
      <p:ext uri="{BB962C8B-B14F-4D97-AF65-F5344CB8AC3E}">
        <p14:creationId xmlns:p14="http://schemas.microsoft.com/office/powerpoint/2010/main" val="167422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683990"/>
          </a:xfrm>
        </p:spPr>
        <p:txBody>
          <a:bodyPr/>
          <a:lstStyle/>
          <a:p>
            <a:r>
              <a:rPr lang="en-US" smtClean="0"/>
              <a:t>Field trials</a:t>
            </a:r>
            <a:endParaRPr lang="en-US"/>
          </a:p>
        </p:txBody>
      </p:sp>
      <p:sp>
        <p:nvSpPr>
          <p:cNvPr id="3" name="Content Placeholder 2"/>
          <p:cNvSpPr>
            <a:spLocks noGrp="1"/>
          </p:cNvSpPr>
          <p:nvPr>
            <p:ph idx="1"/>
          </p:nvPr>
        </p:nvSpPr>
        <p:spPr>
          <a:xfrm>
            <a:off x="1942415" y="1524000"/>
            <a:ext cx="6591985" cy="2057400"/>
          </a:xfrm>
        </p:spPr>
        <p:txBody>
          <a:bodyPr/>
          <a:lstStyle/>
          <a:p>
            <a:r>
              <a:rPr lang="en-US" dirty="0" smtClean="0"/>
              <a:t>EPPO (10/11/16 &amp; 23/11/16)</a:t>
            </a:r>
          </a:p>
          <a:p>
            <a:r>
              <a:rPr lang="en-US" dirty="0" smtClean="0"/>
              <a:t>NHMC </a:t>
            </a:r>
            <a:r>
              <a:rPr lang="mr-IN" dirty="0" smtClean="0"/>
              <a:t>–</a:t>
            </a:r>
            <a:r>
              <a:rPr lang="en-US" dirty="0" smtClean="0"/>
              <a:t> (22/1116 &amp; 25/11/16)</a:t>
            </a:r>
          </a:p>
          <a:p>
            <a:r>
              <a:rPr lang="en-US" dirty="0" smtClean="0"/>
              <a:t>INCD </a:t>
            </a:r>
            <a:r>
              <a:rPr lang="mr-IN" dirty="0" smtClean="0"/>
              <a:t>–</a:t>
            </a:r>
            <a:r>
              <a:rPr lang="en-US" dirty="0" smtClean="0"/>
              <a:t> (24/11/16)</a:t>
            </a:r>
          </a:p>
          <a:p>
            <a:r>
              <a:rPr lang="en-US" dirty="0" smtClean="0"/>
              <a:t>CEI </a:t>
            </a:r>
            <a:r>
              <a:rPr lang="mr-IN" dirty="0" smtClean="0"/>
              <a:t>–</a:t>
            </a:r>
            <a:r>
              <a:rPr lang="en-US" dirty="0" smtClean="0"/>
              <a:t> (21/10/16 &amp; 25/10/16)</a:t>
            </a:r>
          </a:p>
          <a:p>
            <a:r>
              <a:rPr lang="en-US" dirty="0" smtClean="0"/>
              <a:t>INGV </a:t>
            </a:r>
            <a:r>
              <a:rPr lang="mr-IN" dirty="0" smtClean="0"/>
              <a:t>–</a:t>
            </a:r>
            <a:r>
              <a:rPr lang="en-US" dirty="0" smtClean="0"/>
              <a:t> (7/11/16 &amp; 30/11/16)</a:t>
            </a:r>
          </a:p>
          <a:p>
            <a:endParaRPr lang="en-US" dirty="0" smtClean="0"/>
          </a:p>
          <a:p>
            <a:endParaRPr lang="en-US" dirty="0"/>
          </a:p>
        </p:txBody>
      </p:sp>
    </p:spTree>
    <p:extLst>
      <p:ext uri="{BB962C8B-B14F-4D97-AF65-F5344CB8AC3E}">
        <p14:creationId xmlns:p14="http://schemas.microsoft.com/office/powerpoint/2010/main" val="16569538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trials results</a:t>
            </a:r>
            <a:endParaRPr lang="en-US" dirty="0"/>
          </a:p>
        </p:txBody>
      </p:sp>
      <p:sp>
        <p:nvSpPr>
          <p:cNvPr id="3" name="Content Placeholder 2"/>
          <p:cNvSpPr>
            <a:spLocks noGrp="1"/>
          </p:cNvSpPr>
          <p:nvPr>
            <p:ph idx="1"/>
          </p:nvPr>
        </p:nvSpPr>
        <p:spPr>
          <a:xfrm>
            <a:off x="1942415" y="2133600"/>
            <a:ext cx="6591985" cy="2984500"/>
          </a:xfrm>
        </p:spPr>
        <p:txBody>
          <a:bodyPr/>
          <a:lstStyle/>
          <a:p>
            <a:r>
              <a:rPr lang="en-US" dirty="0" smtClean="0"/>
              <a:t>The system worked as expected. No problems reported whatsoever, apart from occasional Wi-Fi network outage.</a:t>
            </a:r>
          </a:p>
          <a:p>
            <a:r>
              <a:rPr lang="en-US" dirty="0" smtClean="0">
                <a:solidFill>
                  <a:schemeClr val="tx1"/>
                </a:solidFill>
              </a:rPr>
              <a:t>A Wi-Fi router could be used instead </a:t>
            </a:r>
            <a:r>
              <a:rPr lang="en-US" smtClean="0">
                <a:solidFill>
                  <a:schemeClr val="tx1"/>
                </a:solidFill>
              </a:rPr>
              <a:t>of Wi-Fi- </a:t>
            </a:r>
            <a:r>
              <a:rPr lang="en-US" dirty="0" smtClean="0">
                <a:solidFill>
                  <a:schemeClr val="tx1"/>
                </a:solidFill>
              </a:rPr>
              <a:t>repeaters to ensure </a:t>
            </a:r>
            <a:r>
              <a:rPr lang="en-US" smtClean="0">
                <a:solidFill>
                  <a:schemeClr val="tx1"/>
                </a:solidFill>
              </a:rPr>
              <a:t>system robustness</a:t>
            </a:r>
            <a:r>
              <a:rPr lang="en-US" smtClean="0"/>
              <a:t>.</a:t>
            </a:r>
            <a:endParaRPr lang="en-US" dirty="0" smtClean="0"/>
          </a:p>
          <a:p>
            <a:r>
              <a:rPr lang="en-US" dirty="0" smtClean="0"/>
              <a:t>The portability and use of the system in remote schools without Internet Connection </a:t>
            </a:r>
            <a:r>
              <a:rPr lang="en-US" dirty="0"/>
              <a:t>was </a:t>
            </a:r>
            <a:r>
              <a:rPr lang="en-US" dirty="0" smtClean="0"/>
              <a:t>demonstrated.</a:t>
            </a:r>
            <a:endParaRPr lang="en-US" dirty="0"/>
          </a:p>
        </p:txBody>
      </p:sp>
    </p:spTree>
    <p:extLst>
      <p:ext uri="{BB962C8B-B14F-4D97-AF65-F5344CB8AC3E}">
        <p14:creationId xmlns:p14="http://schemas.microsoft.com/office/powerpoint/2010/main" val="8518083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696690"/>
          </a:xfrm>
        </p:spPr>
        <p:txBody>
          <a:bodyPr/>
          <a:lstStyle/>
          <a:p>
            <a:r>
              <a:rPr lang="en-US" smtClean="0"/>
              <a:t>Awards</a:t>
            </a: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1427195"/>
            <a:ext cx="8572500" cy="5316505"/>
          </a:xfrm>
          <a:prstGeom prst="rect">
            <a:avLst/>
          </a:prstGeom>
        </p:spPr>
      </p:pic>
    </p:spTree>
    <p:extLst>
      <p:ext uri="{BB962C8B-B14F-4D97-AF65-F5344CB8AC3E}">
        <p14:creationId xmlns:p14="http://schemas.microsoft.com/office/powerpoint/2010/main" val="13167142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696690"/>
          </a:xfrm>
        </p:spPr>
        <p:txBody>
          <a:bodyPr/>
          <a:lstStyle/>
          <a:p>
            <a:r>
              <a:rPr lang="en-US" smtClean="0"/>
              <a:t>Awards</a:t>
            </a: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1312072"/>
            <a:ext cx="7988300" cy="5490460"/>
          </a:xfrm>
          <a:prstGeom prst="rect">
            <a:avLst/>
          </a:prstGeom>
        </p:spPr>
      </p:pic>
    </p:spTree>
    <p:extLst>
      <p:ext uri="{BB962C8B-B14F-4D97-AF65-F5344CB8AC3E}">
        <p14:creationId xmlns:p14="http://schemas.microsoft.com/office/powerpoint/2010/main" val="518435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0630" y="2027535"/>
            <a:ext cx="6848001" cy="1754326"/>
          </a:xfrm>
          <a:prstGeom prst="rect">
            <a:avLst/>
          </a:prstGeom>
          <a:noFill/>
        </p:spPr>
        <p:txBody>
          <a:bodyPr wrap="squar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Thank you for your attention!</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3" name="Picture 2" descr="logo_ec_17_colors_300dpi"/>
          <p:cNvPicPr>
            <a:picLocks noChangeAspect="1" noChangeArrowheads="1"/>
          </p:cNvPicPr>
          <p:nvPr/>
        </p:nvPicPr>
        <p:blipFill>
          <a:blip r:embed="rId2"/>
          <a:srcRect/>
          <a:stretch>
            <a:fillRect/>
          </a:stretch>
        </p:blipFill>
        <p:spPr bwMode="auto">
          <a:xfrm>
            <a:off x="7699375" y="117475"/>
            <a:ext cx="1444625" cy="712787"/>
          </a:xfrm>
          <a:prstGeom prst="rect">
            <a:avLst/>
          </a:prstGeom>
          <a:noFill/>
          <a:ln w="9525">
            <a:noFill/>
            <a:miter lim="800000"/>
            <a:headEnd/>
            <a:tailEnd/>
          </a:ln>
        </p:spPr>
      </p:pic>
      <p:pic>
        <p:nvPicPr>
          <p:cNvPr id="4" name="Picture 11" descr="20130811154128!Logo_uoa_blue"/>
          <p:cNvPicPr>
            <a:picLocks noChangeAspect="1" noChangeArrowheads="1"/>
          </p:cNvPicPr>
          <p:nvPr/>
        </p:nvPicPr>
        <p:blipFill>
          <a:blip r:embed="rId3"/>
          <a:srcRect/>
          <a:stretch>
            <a:fillRect/>
          </a:stretch>
        </p:blipFill>
        <p:spPr bwMode="auto">
          <a:xfrm>
            <a:off x="925830" y="0"/>
            <a:ext cx="609600" cy="830262"/>
          </a:xfrm>
          <a:prstGeom prst="rect">
            <a:avLst/>
          </a:prstGeom>
          <a:noFill/>
          <a:ln w="9525">
            <a:noFill/>
            <a:miter lim="800000"/>
            <a:headEnd/>
            <a:tailEnd/>
          </a:ln>
        </p:spPr>
      </p:pic>
      <p:sp>
        <p:nvSpPr>
          <p:cNvPr id="5" name="TextBox 4"/>
          <p:cNvSpPr txBox="1"/>
          <p:nvPr/>
        </p:nvSpPr>
        <p:spPr>
          <a:xfrm>
            <a:off x="2006600" y="4979134"/>
            <a:ext cx="5692775" cy="1477328"/>
          </a:xfrm>
          <a:prstGeom prst="rect">
            <a:avLst/>
          </a:prstGeom>
          <a:noFill/>
        </p:spPr>
        <p:txBody>
          <a:bodyPr wrap="square" rtlCol="0">
            <a:spAutoFit/>
          </a:bodyPr>
          <a:lstStyle/>
          <a:p>
            <a:pPr algn="ctr"/>
            <a:r>
              <a:rPr lang="en-US" dirty="0" smtClean="0"/>
              <a:t>E-</a:t>
            </a:r>
            <a:r>
              <a:rPr lang="en-US" dirty="0" err="1" smtClean="0"/>
              <a:t>PreS</a:t>
            </a:r>
            <a:r>
              <a:rPr lang="en-US" dirty="0" smtClean="0"/>
              <a:t> is an EU co-funded project.</a:t>
            </a:r>
          </a:p>
          <a:p>
            <a:pPr algn="ctr"/>
            <a:r>
              <a:rPr lang="en-US" dirty="0" smtClean="0"/>
              <a:t>Contract Number: ECHO/SUB/2014/698447</a:t>
            </a:r>
          </a:p>
          <a:p>
            <a:pPr algn="ctr"/>
            <a:r>
              <a:rPr lang="en-US" dirty="0" smtClean="0">
                <a:solidFill>
                  <a:schemeClr val="accent1"/>
                </a:solidFill>
              </a:rPr>
              <a:t>http://e-pres.di.uoa.gr/</a:t>
            </a:r>
            <a:endParaRPr lang="en-US" dirty="0">
              <a:solidFill>
                <a:schemeClr val="accent1"/>
              </a:solidFill>
            </a:endParaRPr>
          </a:p>
          <a:p>
            <a:pPr algn="ctr"/>
            <a:r>
              <a:rPr lang="en-US" dirty="0">
                <a:solidFill>
                  <a:schemeClr val="accent1"/>
                </a:solidFill>
              </a:rPr>
              <a:t>http://p-</a:t>
            </a:r>
            <a:r>
              <a:rPr lang="en-US" dirty="0" err="1">
                <a:solidFill>
                  <a:schemeClr val="accent1"/>
                </a:solidFill>
              </a:rPr>
              <a:t>comp.di.uoa.gr</a:t>
            </a:r>
            <a:endParaRPr lang="en-US" dirty="0">
              <a:solidFill>
                <a:schemeClr val="accent1"/>
              </a:solidFill>
            </a:endParaRPr>
          </a:p>
          <a:p>
            <a:pPr algn="ctr"/>
            <a:r>
              <a:rPr lang="en-GB" dirty="0" smtClean="0"/>
              <a:t> </a:t>
            </a:r>
            <a:endParaRPr lang="en-US" dirty="0"/>
          </a:p>
        </p:txBody>
      </p:sp>
    </p:spTree>
    <p:extLst>
      <p:ext uri="{BB962C8B-B14F-4D97-AF65-F5344CB8AC3E}">
        <p14:creationId xmlns:p14="http://schemas.microsoft.com/office/powerpoint/2010/main" val="3678862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a:t>
            </a:r>
            <a:r>
              <a:rPr lang="en-US" dirty="0" err="1" smtClean="0"/>
              <a:t>PreS</a:t>
            </a:r>
            <a:r>
              <a:rPr lang="en-US" dirty="0" smtClean="0"/>
              <a:t> Architecture</a:t>
            </a:r>
            <a:endParaRPr lang="en-US" dirty="0"/>
          </a:p>
        </p:txBody>
      </p:sp>
      <p:sp>
        <p:nvSpPr>
          <p:cNvPr id="3" name="Content Placeholder 2"/>
          <p:cNvSpPr>
            <a:spLocks noGrp="1"/>
          </p:cNvSpPr>
          <p:nvPr>
            <p:ph idx="1"/>
          </p:nvPr>
        </p:nvSpPr>
        <p:spPr>
          <a:xfrm>
            <a:off x="1945201" y="2133600"/>
            <a:ext cx="3518339" cy="3937000"/>
          </a:xfrm>
        </p:spPr>
        <p:txBody>
          <a:bodyPr/>
          <a:lstStyle/>
          <a:p>
            <a:r>
              <a:rPr lang="en-US" sz="2800" dirty="0" smtClean="0"/>
              <a:t>Sensor</a:t>
            </a:r>
          </a:p>
          <a:p>
            <a:r>
              <a:rPr lang="en-US" sz="2800" dirty="0" smtClean="0"/>
              <a:t>Data stream</a:t>
            </a:r>
          </a:p>
          <a:p>
            <a:r>
              <a:rPr lang="en-US" sz="2800" dirty="0" smtClean="0"/>
              <a:t>Data processing</a:t>
            </a:r>
          </a:p>
          <a:p>
            <a:r>
              <a:rPr lang="en-US" sz="2800" dirty="0" smtClean="0"/>
              <a:t>Service</a:t>
            </a:r>
          </a:p>
          <a:p>
            <a:r>
              <a:rPr lang="en-US" sz="2800" dirty="0" smtClean="0"/>
              <a:t>Web application</a:t>
            </a:r>
          </a:p>
          <a:p>
            <a:endParaRPr lang="en-US" dirty="0"/>
          </a:p>
        </p:txBody>
      </p:sp>
      <p:sp>
        <p:nvSpPr>
          <p:cNvPr id="4" name="Right Brace 3"/>
          <p:cNvSpPr/>
          <p:nvPr/>
        </p:nvSpPr>
        <p:spPr>
          <a:xfrm>
            <a:off x="5463540" y="2133600"/>
            <a:ext cx="388620" cy="2717800"/>
          </a:xfrm>
          <a:prstGeom prst="rightBrace">
            <a:avLst>
              <a:gd name="adj1" fmla="val 0"/>
              <a:gd name="adj2" fmla="val 5093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6073139" y="3229610"/>
            <a:ext cx="2603939" cy="523220"/>
          </a:xfrm>
          <a:prstGeom prst="rect">
            <a:avLst/>
          </a:prstGeom>
          <a:noFill/>
        </p:spPr>
        <p:txBody>
          <a:bodyPr wrap="square" rtlCol="0">
            <a:spAutoFit/>
          </a:bodyPr>
          <a:lstStyle/>
          <a:p>
            <a:r>
              <a:rPr lang="en-US" sz="2800" dirty="0" smtClean="0"/>
              <a:t>Components</a:t>
            </a:r>
            <a:endParaRPr lang="en-US" sz="2800" dirty="0"/>
          </a:p>
        </p:txBody>
      </p:sp>
    </p:spTree>
    <p:extLst>
      <p:ext uri="{BB962C8B-B14F-4D97-AF65-F5344CB8AC3E}">
        <p14:creationId xmlns:p14="http://schemas.microsoft.com/office/powerpoint/2010/main" val="7655073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a:t>
            </a:r>
            <a:r>
              <a:rPr lang="en-US" dirty="0" err="1"/>
              <a:t>PreS</a:t>
            </a:r>
            <a:r>
              <a:rPr lang="en-US" dirty="0"/>
              <a:t> Architecture</a:t>
            </a:r>
          </a:p>
        </p:txBody>
      </p:sp>
      <p:sp>
        <p:nvSpPr>
          <p:cNvPr id="3" name="Content Placeholder 2"/>
          <p:cNvSpPr>
            <a:spLocks noGrp="1"/>
          </p:cNvSpPr>
          <p:nvPr>
            <p:ph idx="1"/>
          </p:nvPr>
        </p:nvSpPr>
        <p:spPr/>
        <p:txBody>
          <a:bodyPr>
            <a:normAutofit fontScale="92500"/>
          </a:bodyPr>
          <a:lstStyle/>
          <a:p>
            <a:r>
              <a:rPr lang="en-US" dirty="0" smtClean="0"/>
              <a:t>Sensor components</a:t>
            </a:r>
          </a:p>
          <a:p>
            <a:pPr lvl="1"/>
            <a:r>
              <a:rPr lang="en-US" dirty="0" smtClean="0"/>
              <a:t>Include all components that operate inside a sensor unit. </a:t>
            </a:r>
          </a:p>
          <a:p>
            <a:r>
              <a:rPr lang="en-US" dirty="0" smtClean="0"/>
              <a:t>Data stream components</a:t>
            </a:r>
          </a:p>
          <a:p>
            <a:pPr lvl="1"/>
            <a:r>
              <a:rPr lang="en-US" dirty="0" smtClean="0"/>
              <a:t>Act as an intermediate level between the sensor and processing components and handle the data flow. </a:t>
            </a:r>
          </a:p>
          <a:p>
            <a:r>
              <a:rPr lang="en-US" dirty="0" smtClean="0"/>
              <a:t>Data processing components</a:t>
            </a:r>
          </a:p>
          <a:p>
            <a:pPr lvl="1"/>
            <a:r>
              <a:rPr lang="en-US" dirty="0" smtClean="0"/>
              <a:t>Process the data provided by the data stream components</a:t>
            </a:r>
          </a:p>
          <a:p>
            <a:r>
              <a:rPr lang="en-US" dirty="0"/>
              <a:t>Service components and web application </a:t>
            </a:r>
            <a:r>
              <a:rPr lang="en-US" dirty="0" err="1"/>
              <a:t>componens</a:t>
            </a:r>
            <a:endParaRPr lang="en-US" dirty="0"/>
          </a:p>
          <a:p>
            <a:pPr lvl="1"/>
            <a:r>
              <a:rPr lang="en-US" dirty="0"/>
              <a:t>They are related to user interaction with the system (e.g., through a web browser the user is able to perform evacuation drill trials and make decisions)</a:t>
            </a:r>
          </a:p>
          <a:p>
            <a:pPr lvl="1"/>
            <a:endParaRPr lang="en-US" dirty="0" smtClean="0"/>
          </a:p>
        </p:txBody>
      </p:sp>
    </p:spTree>
    <p:extLst>
      <p:ext uri="{BB962C8B-B14F-4D97-AF65-F5344CB8AC3E}">
        <p14:creationId xmlns:p14="http://schemas.microsoft.com/office/powerpoint/2010/main" val="116505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 processing Architecture (modified </a:t>
            </a:r>
            <a:r>
              <a:rPr lang="el-GR" dirty="0" smtClean="0"/>
              <a:t>λ-</a:t>
            </a:r>
            <a:r>
              <a:rPr lang="en-US" dirty="0" smtClean="0"/>
              <a:t>architecture)</a:t>
            </a:r>
            <a:endParaRPr lang="en-US" dirty="0"/>
          </a:p>
        </p:txBody>
      </p:sp>
      <p:sp>
        <p:nvSpPr>
          <p:cNvPr id="4" name="Oval 3"/>
          <p:cNvSpPr/>
          <p:nvPr/>
        </p:nvSpPr>
        <p:spPr>
          <a:xfrm>
            <a:off x="883059" y="3603095"/>
            <a:ext cx="1203767" cy="12037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solidFill>
              </a:rPr>
              <a:t>New data</a:t>
            </a:r>
            <a:endParaRPr lang="en-US" dirty="0">
              <a:solidFill>
                <a:schemeClr val="accent1"/>
              </a:solidFill>
            </a:endParaRPr>
          </a:p>
        </p:txBody>
      </p:sp>
      <p:sp>
        <p:nvSpPr>
          <p:cNvPr id="5" name="Rounded Rectangle 4"/>
          <p:cNvSpPr/>
          <p:nvPr/>
        </p:nvSpPr>
        <p:spPr>
          <a:xfrm>
            <a:off x="2615879" y="2187613"/>
            <a:ext cx="1656797" cy="18490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smtClean="0">
                <a:solidFill>
                  <a:schemeClr val="accent1"/>
                </a:solidFill>
              </a:rPr>
              <a:t>Batch layer</a:t>
            </a:r>
            <a:endParaRPr lang="en-US" dirty="0">
              <a:solidFill>
                <a:schemeClr val="accent1"/>
              </a:solidFill>
            </a:endParaRPr>
          </a:p>
        </p:txBody>
      </p:sp>
      <p:sp>
        <p:nvSpPr>
          <p:cNvPr id="7" name="Rounded Rectangle 6"/>
          <p:cNvSpPr/>
          <p:nvPr/>
        </p:nvSpPr>
        <p:spPr>
          <a:xfrm>
            <a:off x="5166105" y="2187613"/>
            <a:ext cx="1809182" cy="18490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smtClean="0">
                <a:solidFill>
                  <a:schemeClr val="accent1"/>
                </a:solidFill>
              </a:rPr>
              <a:t>Serving layer</a:t>
            </a:r>
            <a:endParaRPr lang="en-US" dirty="0">
              <a:solidFill>
                <a:schemeClr val="accent1"/>
              </a:solidFill>
            </a:endParaRPr>
          </a:p>
          <a:p>
            <a:pPr algn="ctr"/>
            <a:endParaRPr lang="en-US" dirty="0"/>
          </a:p>
        </p:txBody>
      </p:sp>
      <p:sp>
        <p:nvSpPr>
          <p:cNvPr id="8" name="Rounded Rectangle 7"/>
          <p:cNvSpPr/>
          <p:nvPr/>
        </p:nvSpPr>
        <p:spPr>
          <a:xfrm>
            <a:off x="2615879" y="4379084"/>
            <a:ext cx="4359408" cy="19773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smtClean="0">
                <a:solidFill>
                  <a:schemeClr val="accent1"/>
                </a:solidFill>
              </a:rPr>
              <a:t>Speed layer</a:t>
            </a:r>
            <a:endParaRPr lang="en-US" dirty="0">
              <a:solidFill>
                <a:schemeClr val="accent1"/>
              </a:solidFill>
            </a:endParaRPr>
          </a:p>
        </p:txBody>
      </p:sp>
      <p:sp>
        <p:nvSpPr>
          <p:cNvPr id="9" name="Can 8"/>
          <p:cNvSpPr/>
          <p:nvPr/>
        </p:nvSpPr>
        <p:spPr>
          <a:xfrm>
            <a:off x="2772945" y="2797453"/>
            <a:ext cx="1342663" cy="1057634"/>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accent1"/>
                </a:solidFill>
              </a:rPr>
              <a:t>Master database</a:t>
            </a:r>
            <a:endParaRPr lang="en-US" sz="1400" dirty="0">
              <a:solidFill>
                <a:schemeClr val="accent1"/>
              </a:solidFill>
            </a:endParaRPr>
          </a:p>
        </p:txBody>
      </p:sp>
      <p:sp>
        <p:nvSpPr>
          <p:cNvPr id="10" name="Folded Corner 9"/>
          <p:cNvSpPr/>
          <p:nvPr/>
        </p:nvSpPr>
        <p:spPr>
          <a:xfrm>
            <a:off x="5334576" y="3326270"/>
            <a:ext cx="1472240" cy="509286"/>
          </a:xfrm>
          <a:prstGeom prst="foldedCorner">
            <a:avLst>
              <a:gd name="adj" fmla="val 3181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b" anchorCtr="0">
            <a:normAutofit/>
          </a:bodyPr>
          <a:lstStyle/>
          <a:p>
            <a:pPr algn="ctr"/>
            <a:r>
              <a:rPr lang="en-US" sz="1400" dirty="0" smtClean="0">
                <a:solidFill>
                  <a:schemeClr val="accent1"/>
                </a:solidFill>
              </a:rPr>
              <a:t>Batch view</a:t>
            </a:r>
            <a:endParaRPr lang="en-US" sz="1400" dirty="0">
              <a:solidFill>
                <a:schemeClr val="accent1"/>
              </a:solidFill>
            </a:endParaRPr>
          </a:p>
        </p:txBody>
      </p:sp>
      <p:sp>
        <p:nvSpPr>
          <p:cNvPr id="12" name="Folded Corner 11"/>
          <p:cNvSpPr/>
          <p:nvPr/>
        </p:nvSpPr>
        <p:spPr>
          <a:xfrm>
            <a:off x="4088927" y="4961188"/>
            <a:ext cx="1417898" cy="479381"/>
          </a:xfrm>
          <a:prstGeom prst="foldedCorner">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r>
              <a:rPr lang="en-US" dirty="0" smtClean="0">
                <a:solidFill>
                  <a:schemeClr val="accent1"/>
                </a:solidFill>
              </a:rPr>
              <a:t>Real-time view</a:t>
            </a:r>
            <a:endParaRPr lang="en-US" dirty="0">
              <a:solidFill>
                <a:schemeClr val="accent1"/>
              </a:solidFill>
            </a:endParaRPr>
          </a:p>
        </p:txBody>
      </p:sp>
      <p:sp>
        <p:nvSpPr>
          <p:cNvPr id="15" name="Folded Corner 14"/>
          <p:cNvSpPr/>
          <p:nvPr/>
        </p:nvSpPr>
        <p:spPr>
          <a:xfrm>
            <a:off x="5334576" y="2661210"/>
            <a:ext cx="1472240" cy="509286"/>
          </a:xfrm>
          <a:prstGeom prst="foldedCorner">
            <a:avLst>
              <a:gd name="adj" fmla="val 3181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b" anchorCtr="0">
            <a:normAutofit/>
          </a:bodyPr>
          <a:lstStyle/>
          <a:p>
            <a:pPr algn="ctr"/>
            <a:r>
              <a:rPr lang="en-US" sz="1400" dirty="0" smtClean="0">
                <a:solidFill>
                  <a:schemeClr val="accent1"/>
                </a:solidFill>
              </a:rPr>
              <a:t>Batch view</a:t>
            </a:r>
            <a:endParaRPr lang="en-US" sz="1400" dirty="0">
              <a:solidFill>
                <a:schemeClr val="accent1"/>
              </a:solidFill>
            </a:endParaRPr>
          </a:p>
        </p:txBody>
      </p:sp>
      <p:sp>
        <p:nvSpPr>
          <p:cNvPr id="17" name="Folded Corner 16"/>
          <p:cNvSpPr/>
          <p:nvPr/>
        </p:nvSpPr>
        <p:spPr>
          <a:xfrm>
            <a:off x="4086634" y="5658808"/>
            <a:ext cx="1417898" cy="479381"/>
          </a:xfrm>
          <a:prstGeom prst="foldedCorner">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r>
              <a:rPr lang="en-US" dirty="0" smtClean="0">
                <a:solidFill>
                  <a:schemeClr val="accent1"/>
                </a:solidFill>
              </a:rPr>
              <a:t>Real-time view</a:t>
            </a:r>
            <a:endParaRPr lang="en-US" dirty="0">
              <a:solidFill>
                <a:schemeClr val="accent1"/>
              </a:solidFill>
            </a:endParaRPr>
          </a:p>
        </p:txBody>
      </p:sp>
      <p:cxnSp>
        <p:nvCxnSpPr>
          <p:cNvPr id="19" name="Straight Arrow Connector 18"/>
          <p:cNvCxnSpPr>
            <a:stCxn id="4" idx="7"/>
            <a:endCxn id="5" idx="1"/>
          </p:cNvCxnSpPr>
          <p:nvPr/>
        </p:nvCxnSpPr>
        <p:spPr>
          <a:xfrm flipV="1">
            <a:off x="1910538" y="3112138"/>
            <a:ext cx="705341" cy="667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4" idx="5"/>
            <a:endCxn id="8" idx="1"/>
          </p:cNvCxnSpPr>
          <p:nvPr/>
        </p:nvCxnSpPr>
        <p:spPr>
          <a:xfrm>
            <a:off x="1910538" y="4630574"/>
            <a:ext cx="705341" cy="737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ight Arrow 25"/>
          <p:cNvSpPr/>
          <p:nvPr/>
        </p:nvSpPr>
        <p:spPr>
          <a:xfrm>
            <a:off x="4284079" y="2915363"/>
            <a:ext cx="882025" cy="19677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ame 28"/>
          <p:cNvSpPr/>
          <p:nvPr/>
        </p:nvSpPr>
        <p:spPr>
          <a:xfrm>
            <a:off x="7504340" y="2915363"/>
            <a:ext cx="1157468" cy="600432"/>
          </a:xfrm>
          <a:prstGeom prst="frame">
            <a:avLst>
              <a:gd name="adj1" fmla="val 286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Query</a:t>
            </a:r>
            <a:endParaRPr lang="en-US" dirty="0">
              <a:solidFill>
                <a:schemeClr val="tx1"/>
              </a:solidFill>
            </a:endParaRPr>
          </a:p>
        </p:txBody>
      </p:sp>
      <p:sp>
        <p:nvSpPr>
          <p:cNvPr id="30" name="Frame 29"/>
          <p:cNvSpPr/>
          <p:nvPr/>
        </p:nvSpPr>
        <p:spPr>
          <a:xfrm>
            <a:off x="7504340" y="4981953"/>
            <a:ext cx="1157468" cy="600432"/>
          </a:xfrm>
          <a:prstGeom prst="frame">
            <a:avLst>
              <a:gd name="adj1" fmla="val 286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Query</a:t>
            </a:r>
            <a:endParaRPr lang="en-US" dirty="0">
              <a:solidFill>
                <a:schemeClr val="tx1"/>
              </a:solidFill>
            </a:endParaRPr>
          </a:p>
        </p:txBody>
      </p:sp>
      <p:cxnSp>
        <p:nvCxnSpPr>
          <p:cNvPr id="32" name="Straight Connector 31"/>
          <p:cNvCxnSpPr>
            <a:stCxn id="29" idx="1"/>
            <a:endCxn id="15" idx="3"/>
          </p:cNvCxnSpPr>
          <p:nvPr/>
        </p:nvCxnSpPr>
        <p:spPr>
          <a:xfrm flipH="1" flipV="1">
            <a:off x="6806816" y="2915853"/>
            <a:ext cx="697524" cy="299726"/>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9" idx="1"/>
            <a:endCxn id="10" idx="3"/>
          </p:cNvCxnSpPr>
          <p:nvPr/>
        </p:nvCxnSpPr>
        <p:spPr>
          <a:xfrm flipH="1">
            <a:off x="6806816" y="3215579"/>
            <a:ext cx="697524" cy="36533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9" idx="1"/>
            <a:endCxn id="12" idx="3"/>
          </p:cNvCxnSpPr>
          <p:nvPr/>
        </p:nvCxnSpPr>
        <p:spPr>
          <a:xfrm flipH="1">
            <a:off x="5506825" y="3215579"/>
            <a:ext cx="1997515" cy="198530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0" idx="1"/>
            <a:endCxn id="10" idx="3"/>
          </p:cNvCxnSpPr>
          <p:nvPr/>
        </p:nvCxnSpPr>
        <p:spPr>
          <a:xfrm flipH="1" flipV="1">
            <a:off x="6806816" y="3580913"/>
            <a:ext cx="697524" cy="1701256"/>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0" idx="1"/>
            <a:endCxn id="17" idx="3"/>
          </p:cNvCxnSpPr>
          <p:nvPr/>
        </p:nvCxnSpPr>
        <p:spPr>
          <a:xfrm flipH="1">
            <a:off x="5504532" y="5282169"/>
            <a:ext cx="1999808" cy="61633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16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2" grpId="0" animBg="1"/>
      <p:bldP spid="15" grpId="0" animBg="1"/>
      <p:bldP spid="17" grpId="0" animBg="1"/>
      <p:bldP spid="26"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3600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 components</a:t>
            </a:r>
            <a:endParaRPr lang="en-US" dirty="0"/>
          </a:p>
        </p:txBody>
      </p:sp>
      <p:sp>
        <p:nvSpPr>
          <p:cNvPr id="3" name="Content Placeholder 2"/>
          <p:cNvSpPr>
            <a:spLocks noGrp="1"/>
          </p:cNvSpPr>
          <p:nvPr>
            <p:ph idx="1"/>
          </p:nvPr>
        </p:nvSpPr>
        <p:spPr/>
        <p:txBody>
          <a:bodyPr/>
          <a:lstStyle/>
          <a:p>
            <a:r>
              <a:rPr lang="en-US" dirty="0" smtClean="0"/>
              <a:t>Sensors are identifiable</a:t>
            </a:r>
          </a:p>
          <a:p>
            <a:r>
              <a:rPr lang="en-US" dirty="0" smtClean="0"/>
              <a:t>Their readings and messages are available on demand</a:t>
            </a:r>
          </a:p>
          <a:p>
            <a:r>
              <a:rPr lang="en-US" dirty="0" smtClean="0"/>
              <a:t>Messages and readings can be stored and retrieved</a:t>
            </a:r>
            <a:endParaRPr lang="en-US" dirty="0"/>
          </a:p>
        </p:txBody>
      </p:sp>
      <p:cxnSp>
        <p:nvCxnSpPr>
          <p:cNvPr id="5" name="Straight Connector 4"/>
          <p:cNvCxnSpPr>
            <a:stCxn id="3" idx="1"/>
            <a:endCxn id="3" idx="3"/>
          </p:cNvCxnSpPr>
          <p:nvPr/>
        </p:nvCxnSpPr>
        <p:spPr>
          <a:xfrm>
            <a:off x="1942415" y="4022411"/>
            <a:ext cx="6591985"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942415" y="4604524"/>
            <a:ext cx="838886" cy="724585"/>
          </a:xfrm>
          <a:prstGeom prst="rect">
            <a:avLst/>
          </a:prstGeom>
          <a:noFill/>
          <a:effectLst>
            <a:glow>
              <a:schemeClr val="accent1">
                <a:alpha val="40000"/>
              </a:schemeClr>
            </a:glow>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100" dirty="0" smtClean="0">
                <a:solidFill>
                  <a:schemeClr val="accent1"/>
                </a:solidFill>
              </a:rPr>
              <a:t>ID Detected</a:t>
            </a:r>
            <a:endParaRPr lang="en-US" sz="1100" dirty="0">
              <a:solidFill>
                <a:schemeClr val="accent1"/>
              </a:solidFill>
            </a:endParaRPr>
          </a:p>
        </p:txBody>
      </p:sp>
      <p:sp>
        <p:nvSpPr>
          <p:cNvPr id="9" name="Rectangle 8"/>
          <p:cNvSpPr/>
          <p:nvPr/>
        </p:nvSpPr>
        <p:spPr>
          <a:xfrm>
            <a:off x="3072715" y="4604524"/>
            <a:ext cx="838886" cy="724585"/>
          </a:xfrm>
          <a:prstGeom prst="rect">
            <a:avLst/>
          </a:prstGeom>
          <a:noFill/>
          <a:effectLst>
            <a:glow>
              <a:schemeClr val="accent1">
                <a:alpha val="40000"/>
              </a:schemeClr>
            </a:glow>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100" dirty="0" smtClean="0">
                <a:solidFill>
                  <a:schemeClr val="accent1"/>
                </a:solidFill>
              </a:rPr>
              <a:t>ID Detected</a:t>
            </a:r>
            <a:endParaRPr lang="en-US" sz="1100" dirty="0">
              <a:solidFill>
                <a:schemeClr val="accent1"/>
              </a:solidFill>
            </a:endParaRPr>
          </a:p>
        </p:txBody>
      </p:sp>
      <p:sp>
        <p:nvSpPr>
          <p:cNvPr id="10" name="Rectangle 9"/>
          <p:cNvSpPr/>
          <p:nvPr/>
        </p:nvSpPr>
        <p:spPr>
          <a:xfrm>
            <a:off x="4203015" y="4604523"/>
            <a:ext cx="838886" cy="724585"/>
          </a:xfrm>
          <a:prstGeom prst="rect">
            <a:avLst/>
          </a:prstGeom>
          <a:noFill/>
          <a:effectLst>
            <a:glow>
              <a:schemeClr val="accent1">
                <a:alpha val="40000"/>
              </a:schemeClr>
            </a:glow>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100" dirty="0" smtClean="0">
                <a:solidFill>
                  <a:schemeClr val="accent1"/>
                </a:solidFill>
              </a:rPr>
              <a:t>ID Detected</a:t>
            </a:r>
            <a:endParaRPr lang="en-US" sz="1100" dirty="0">
              <a:solidFill>
                <a:schemeClr val="accent1"/>
              </a:solidFill>
            </a:endParaRPr>
          </a:p>
        </p:txBody>
      </p:sp>
      <p:sp>
        <p:nvSpPr>
          <p:cNvPr id="11" name="Rectangle 10"/>
          <p:cNvSpPr/>
          <p:nvPr/>
        </p:nvSpPr>
        <p:spPr>
          <a:xfrm>
            <a:off x="6730315" y="4604522"/>
            <a:ext cx="838886" cy="724585"/>
          </a:xfrm>
          <a:prstGeom prst="rect">
            <a:avLst/>
          </a:prstGeom>
          <a:noFill/>
          <a:effectLst>
            <a:glow>
              <a:schemeClr val="accent1">
                <a:alpha val="40000"/>
              </a:schemeClr>
            </a:glow>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100" dirty="0" smtClean="0">
                <a:solidFill>
                  <a:schemeClr val="accent1"/>
                </a:solidFill>
              </a:rPr>
              <a:t>ID Detected</a:t>
            </a:r>
            <a:endParaRPr lang="en-US" sz="1100" dirty="0">
              <a:solidFill>
                <a:schemeClr val="accent1"/>
              </a:solidFill>
            </a:endParaRPr>
          </a:p>
        </p:txBody>
      </p:sp>
      <p:cxnSp>
        <p:nvCxnSpPr>
          <p:cNvPr id="13" name="Straight Connector 12"/>
          <p:cNvCxnSpPr>
            <a:stCxn id="6" idx="3"/>
            <a:endCxn id="9" idx="1"/>
          </p:cNvCxnSpPr>
          <p:nvPr/>
        </p:nvCxnSpPr>
        <p:spPr>
          <a:xfrm>
            <a:off x="2781301" y="4966817"/>
            <a:ext cx="291414" cy="0"/>
          </a:xfrm>
          <a:prstGeom prst="line">
            <a:avLst/>
          </a:prstGeom>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911601" y="4966814"/>
            <a:ext cx="291414" cy="0"/>
          </a:xfrm>
          <a:prstGeom prst="line">
            <a:avLst/>
          </a:prstGeom>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0" idx="3"/>
            <a:endCxn id="11" idx="1"/>
          </p:cNvCxnSpPr>
          <p:nvPr/>
        </p:nvCxnSpPr>
        <p:spPr>
          <a:xfrm flipV="1">
            <a:off x="5041901" y="4966815"/>
            <a:ext cx="1688414" cy="1"/>
          </a:xfrm>
          <a:prstGeom prst="line">
            <a:avLst/>
          </a:prstGeom>
          <a:ln>
            <a:solidFill>
              <a:schemeClr val="accent1">
                <a:shade val="90000"/>
              </a:schemeClr>
            </a:solidFill>
            <a:prstDash val="dashDot"/>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Left Brace 16"/>
          <p:cNvSpPr/>
          <p:nvPr/>
        </p:nvSpPr>
        <p:spPr>
          <a:xfrm rot="16200000">
            <a:off x="4631609" y="2973628"/>
            <a:ext cx="248401" cy="5626785"/>
          </a:xfrm>
          <a:prstGeom prst="leftBrace">
            <a:avLst/>
          </a:prstGeom>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4165260" y="6014091"/>
            <a:ext cx="1181100" cy="369332"/>
          </a:xfrm>
          <a:prstGeom prst="rect">
            <a:avLst/>
          </a:prstGeom>
          <a:noFill/>
          <a:effectLst>
            <a:outerShdw blurRad="50800" dist="76200" dir="2700000" algn="tl" rotWithShape="0">
              <a:prstClr val="black">
                <a:alpha val="40000"/>
              </a:prstClr>
            </a:outerShdw>
          </a:effectLst>
        </p:spPr>
        <p:txBody>
          <a:bodyPr wrap="square" rtlCol="0">
            <a:spAutoFit/>
          </a:bodyPr>
          <a:lstStyle/>
          <a:p>
            <a:r>
              <a:rPr lang="en-US" dirty="0" smtClean="0">
                <a:solidFill>
                  <a:schemeClr val="accent1"/>
                </a:solidFill>
              </a:rPr>
              <a:t>Message</a:t>
            </a:r>
            <a:endParaRPr lang="en-US" dirty="0">
              <a:solidFill>
                <a:schemeClr val="accent1"/>
              </a:solidFill>
            </a:endParaRPr>
          </a:p>
        </p:txBody>
      </p:sp>
    </p:spTree>
    <p:extLst>
      <p:ext uri="{BB962C8B-B14F-4D97-AF65-F5344CB8AC3E}">
        <p14:creationId xmlns:p14="http://schemas.microsoft.com/office/powerpoint/2010/main" val="19061818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Reader interface</a:t>
            </a:r>
            <a:endParaRPr lang="en-US" dirty="0"/>
          </a:p>
        </p:txBody>
      </p:sp>
      <p:sp>
        <p:nvSpPr>
          <p:cNvPr id="3" name="Content Placeholder 2"/>
          <p:cNvSpPr>
            <a:spLocks noGrp="1"/>
          </p:cNvSpPr>
          <p:nvPr>
            <p:ph idx="1"/>
          </p:nvPr>
        </p:nvSpPr>
        <p:spPr/>
        <p:txBody>
          <a:bodyPr/>
          <a:lstStyle/>
          <a:p>
            <a:r>
              <a:rPr lang="en-US" dirty="0" smtClean="0"/>
              <a:t>It receives data from the sensing hardware connected to the sensors</a:t>
            </a:r>
          </a:p>
          <a:p>
            <a:r>
              <a:rPr lang="en-US" dirty="0" smtClean="0"/>
              <a:t>Extracts required information</a:t>
            </a:r>
          </a:p>
          <a:p>
            <a:r>
              <a:rPr lang="en-US" dirty="0" smtClean="0"/>
              <a:t>Transforms the information to a message pattern</a:t>
            </a:r>
          </a:p>
          <a:p>
            <a:r>
              <a:rPr lang="en-US" dirty="0" smtClean="0"/>
              <a:t>Transmits the message to the message queue</a:t>
            </a:r>
            <a:endParaRPr lang="en-US" dirty="0"/>
          </a:p>
        </p:txBody>
      </p:sp>
    </p:spTree>
    <p:extLst>
      <p:ext uri="{BB962C8B-B14F-4D97-AF65-F5344CB8AC3E}">
        <p14:creationId xmlns:p14="http://schemas.microsoft.com/office/powerpoint/2010/main" val="8029035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 message queue</a:t>
            </a:r>
            <a:endParaRPr lang="en-US" dirty="0"/>
          </a:p>
        </p:txBody>
      </p:sp>
      <p:sp>
        <p:nvSpPr>
          <p:cNvPr id="3" name="Content Placeholder 2"/>
          <p:cNvSpPr>
            <a:spLocks noGrp="1"/>
          </p:cNvSpPr>
          <p:nvPr>
            <p:ph idx="1"/>
          </p:nvPr>
        </p:nvSpPr>
        <p:spPr/>
        <p:txBody>
          <a:bodyPr/>
          <a:lstStyle/>
          <a:p>
            <a:r>
              <a:rPr lang="en-US" dirty="0" smtClean="0"/>
              <a:t>Maintains the messages for a sufficient amount of time before transmitting them through the network</a:t>
            </a:r>
          </a:p>
          <a:p>
            <a:r>
              <a:rPr lang="en-US" dirty="0" smtClean="0"/>
              <a:t>Ensures fast and reliable message delivery</a:t>
            </a:r>
            <a:endParaRPr lang="en-US" dirty="0"/>
          </a:p>
        </p:txBody>
      </p:sp>
    </p:spTree>
    <p:extLst>
      <p:ext uri="{BB962C8B-B14F-4D97-AF65-F5344CB8AC3E}">
        <p14:creationId xmlns:p14="http://schemas.microsoft.com/office/powerpoint/2010/main" val="1935652039"/>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1063</TotalTime>
  <Words>978</Words>
  <Application>Microsoft Office PowerPoint</Application>
  <PresentationFormat>On-screen Show (4:3)</PresentationFormat>
  <Paragraphs>154</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Wisp</vt:lpstr>
      <vt:lpstr>E-PreS: Monitoring and Evaluation of Natural Hazard Preparedness At School Community</vt:lpstr>
      <vt:lpstr>Coordinator and Partners</vt:lpstr>
      <vt:lpstr>Objective</vt:lpstr>
      <vt:lpstr>The E-PreS Architecture</vt:lpstr>
      <vt:lpstr>The E-PreS Architecture</vt:lpstr>
      <vt:lpstr>Data processing Architecture (modified λ-architecture)</vt:lpstr>
      <vt:lpstr>Sensor components</vt:lpstr>
      <vt:lpstr>Reader interface</vt:lpstr>
      <vt:lpstr>Sensor message queue</vt:lpstr>
      <vt:lpstr>Data stream components</vt:lpstr>
      <vt:lpstr>Server message queue</vt:lpstr>
      <vt:lpstr>Batch layer – Persistent data storage</vt:lpstr>
      <vt:lpstr>Serving layer - Database</vt:lpstr>
      <vt:lpstr>Service components</vt:lpstr>
      <vt:lpstr>Web Application Components</vt:lpstr>
      <vt:lpstr>Storm topology</vt:lpstr>
      <vt:lpstr>Storm topology</vt:lpstr>
      <vt:lpstr>Use cases: The E-PreS System</vt:lpstr>
      <vt:lpstr>In a nutshell</vt:lpstr>
      <vt:lpstr>Overview of the equipment of a node (checkpoint)</vt:lpstr>
      <vt:lpstr>Overview of the equipment of a node (checkpoint)</vt:lpstr>
      <vt:lpstr>RFID tag placement</vt:lpstr>
      <vt:lpstr>Node placement in a school</vt:lpstr>
      <vt:lpstr>Node placement in a school</vt:lpstr>
      <vt:lpstr>Node placement in a school</vt:lpstr>
      <vt:lpstr>Node placement in a school</vt:lpstr>
      <vt:lpstr>Node placement in a school</vt:lpstr>
      <vt:lpstr>Server running on a VM on a Linux laptop</vt:lpstr>
      <vt:lpstr>Real-time view</vt:lpstr>
      <vt:lpstr>Field trials</vt:lpstr>
      <vt:lpstr>Field trials results</vt:lpstr>
      <vt:lpstr>Awards</vt:lpstr>
      <vt:lpstr>Awards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E-PreS: Monitoring and Evaluation of Natural Hazard Preparedness At School Community</dc:title>
  <dc:creator>Michail Chatzidakis</dc:creator>
  <cp:lastModifiedBy>kostas</cp:lastModifiedBy>
  <cp:revision>77</cp:revision>
  <cp:lastPrinted>2016-12-11T18:18:47Z</cp:lastPrinted>
  <dcterms:created xsi:type="dcterms:W3CDTF">2016-11-28T18:53:06Z</dcterms:created>
  <dcterms:modified xsi:type="dcterms:W3CDTF">2017-05-01T05:56:00Z</dcterms:modified>
</cp:coreProperties>
</file>